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8" r:id="rId2"/>
    <p:sldId id="291" r:id="rId3"/>
    <p:sldId id="310" r:id="rId4"/>
    <p:sldId id="311" r:id="rId5"/>
    <p:sldId id="312" r:id="rId6"/>
    <p:sldId id="315" r:id="rId7"/>
    <p:sldId id="316" r:id="rId8"/>
    <p:sldId id="286" r:id="rId9"/>
    <p:sldId id="297" r:id="rId10"/>
    <p:sldId id="317" r:id="rId11"/>
    <p:sldId id="313" r:id="rId12"/>
    <p:sldId id="289" r:id="rId13"/>
    <p:sldId id="314" r:id="rId14"/>
    <p:sldId id="318" r:id="rId15"/>
    <p:sldId id="301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Agency FB" panose="020B0503020202020204" pitchFamily="34" charset="0"/>
      <p:regular r:id="rId23"/>
      <p:bold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ck BAMBARA" initials="AB" lastIdx="10" clrIdx="0">
    <p:extLst>
      <p:ext uri="{19B8F6BF-5375-455C-9EA6-DF929625EA0E}">
        <p15:presenceInfo xmlns:p15="http://schemas.microsoft.com/office/powerpoint/2012/main" userId="S-1-5-21-520188481-3388331708-566759559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316" autoAdjust="0"/>
  </p:normalViewPr>
  <p:slideViewPr>
    <p:cSldViewPr>
      <p:cViewPr varScale="1">
        <p:scale>
          <a:sx n="85" d="100"/>
          <a:sy n="85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E27C-DDB3-4431-BD75-73800C5F72DC}" type="datetimeFigureOut">
              <a:rPr lang="fr-FR" smtClean="0"/>
              <a:t>27/04/2018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4E6DC-C42E-43D6-A6D4-8067DC725D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benan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4797425"/>
            <a:ext cx="3714751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539750" y="6381750"/>
            <a:ext cx="8101013" cy="0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092825"/>
            <a:ext cx="6400800" cy="3111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37" y="332656"/>
            <a:ext cx="3337614" cy="12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E4CB-D4D9-45AC-8AD1-453545D5FD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1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9F020-9265-4070-9767-15B13D1D24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72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7A76-3DCF-4200-9C9C-BAEC15B37A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9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EBB9-89D9-42A5-B992-FDEFCB4848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7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937B-12F2-4A17-8E5B-618B273BC0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8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23E9-555D-49E7-95A3-D9C6FC7DD4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56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8553-DE8B-4E3A-8EB9-FDBC549785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49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0D8D-2764-42DE-92EE-3FBB434197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E492-4DF7-469C-8780-853599A895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367A-9229-412A-BDD8-C92AE22049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021388"/>
            <a:ext cx="57594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E86D88-0455-4201-AECD-8AEDF5DA62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8" descr="Unbenan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4797425"/>
            <a:ext cx="3714751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684213" y="6381750"/>
            <a:ext cx="7775575" cy="0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8175"/>
            <a:ext cx="1521001" cy="548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856984" cy="2016224"/>
          </a:xfrm>
        </p:spPr>
        <p:txBody>
          <a:bodyPr/>
          <a:lstStyle/>
          <a:p>
            <a:r>
              <a:rPr lang="fr-FR" sz="2800" b="1" dirty="0"/>
              <a:t>PROCESSUS D’INCLUSION DES PERSONNES HANDICAPEES AU BURKINA FASO: EXPERIENCE D’IMPLEMENTATION DE LA RBC ET FORMATION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653136"/>
            <a:ext cx="3168352" cy="1584175"/>
          </a:xfrm>
        </p:spPr>
        <p:txBody>
          <a:bodyPr/>
          <a:lstStyle/>
          <a:p>
            <a:pPr marL="0" lvl="0" indent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None/>
            </a:pP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Présenté:</a:t>
            </a:r>
          </a:p>
          <a:p>
            <a:pPr marL="0" lvl="0" indent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None/>
            </a:pPr>
            <a:r>
              <a:rPr lang="fr-F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</a:rPr>
              <a:t>Léonard SAVADOGO, </a:t>
            </a:r>
          </a:p>
          <a:p>
            <a:pPr marL="0" lvl="0" indent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None/>
            </a:pP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</a:rPr>
              <a:t>Directeur Général de l’Institut National de Formation en Travail Social</a:t>
            </a:r>
          </a:p>
          <a:p>
            <a:pPr marL="0" lvl="0" indent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None/>
            </a:pP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</a:rPr>
              <a:t>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87C13-7354-42CA-86B5-46250C2E8428}"/>
              </a:ext>
            </a:extLst>
          </p:cNvPr>
          <p:cNvSpPr/>
          <p:nvPr/>
        </p:nvSpPr>
        <p:spPr>
          <a:xfrm>
            <a:off x="2627784" y="260648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entury Gothic" panose="020B0502020202020204"/>
              </a:rPr>
              <a:t>MINISTERE DE LA FEMME, DE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entury Gothic" panose="020B0502020202020204"/>
              </a:rPr>
              <a:t> LA SOLIDARITE NATIONALE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entury Gothic" panose="020B0502020202020204"/>
              </a:rPr>
              <a:t>         ET DE LA FAMILLE</a:t>
            </a:r>
            <a:endParaRPr lang="fr-FR" sz="2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D48D5-BC04-4C9C-B68B-0E088854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1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8AA1-9B71-48D8-B715-4F83B4B1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QUELQUES RESULTATS 3/3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834E-E5E6-4F7D-B454-CD87BF9A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prise en compte du handicap et des besoins spécifiques des personnes handicapées dans le référentiel global de développement (PNDES); </a:t>
            </a:r>
          </a:p>
          <a:p>
            <a:pPr lv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800" kern="1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F841E-07D3-4EDD-9049-2B48F4AF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8236"/>
            <a:ext cx="2158171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E6E14-99CA-4ABC-A5CA-AE8209E7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5314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D32C-FD1E-4B7E-AD5C-449EEFA6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64817"/>
            <a:ext cx="8507288" cy="576064"/>
          </a:xfrm>
        </p:spPr>
        <p:txBody>
          <a:bodyPr/>
          <a:lstStyle/>
          <a:p>
            <a:r>
              <a:rPr lang="fr-FR" sz="27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DEFIS DE LA RBC AU BURKINA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9AE5-BB05-4EA6-AD04-4D9D6428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5236"/>
            <a:ext cx="9144000" cy="5006092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Opérationnalisation effective de la SN-3PH par la coordination et capitalisation effective  de l’ensemble des actions,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Mise en place d’un cadre de concertation entre tous les acteurs intervenant dans le domaine du handicap,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Financement effectif des actions par l’Etat et accompagnement franc des PTF,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Synergie des actions et travail en réseau entre tous les acteurs en vue d’une complémentarité des actions.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73A19-7590-4F2B-BD63-052C86A06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0665"/>
            <a:ext cx="2158171" cy="68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DD21A-6EC3-4AF4-BFB5-559E81DD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8524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388" y="980728"/>
            <a:ext cx="8548429" cy="720080"/>
          </a:xfrm>
        </p:spPr>
        <p:txBody>
          <a:bodyPr/>
          <a:lstStyle/>
          <a:p>
            <a:r>
              <a:rPr lang="fr-FR" sz="29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PESRPECTIVES 1/3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388" y="1628800"/>
            <a:ext cx="8972612" cy="4176464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Coordination, supervision et capitalisation effective de l’ensemble des actions;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Budgétisation sensible au handicap des structures centralisées et décentralisées; 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Développement du réseautage entre les différents acteurs de terrain;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Application effective des textes juridiques en faveur des personnes handicapées;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B39D6-CC2D-4C60-8DE6-F5385C44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8" y="188985"/>
            <a:ext cx="713294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1F244-DEE2-4638-AC48-4330CCC7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01726"/>
            <a:ext cx="215817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CAB2-DB14-4188-A5AE-F4077CF8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870561"/>
            <a:ext cx="8388932" cy="758239"/>
          </a:xfrm>
        </p:spPr>
        <p:txBody>
          <a:bodyPr/>
          <a:lstStyle/>
          <a:p>
            <a:r>
              <a:rPr lang="fr-FR" sz="29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PESRPECTIVES 2/3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E362-5151-4CA4-BC05-5F529E07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628800"/>
            <a:ext cx="8928484" cy="4680520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Couverture effective du territoire par des services techniques offrant des prestations inclusives;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Formation des ressources humaines qualifiées en nombre et en qualité;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Développement d’outils harmonisés pour l’implémentation de la RBC 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Formation continue des professionnels de l’éducation de jeunes sur l’identification précoce du handicap chez l’enfant;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endParaRPr lang="fr-FR" sz="28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FEE02-7D1A-4852-A061-6B1680198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24636"/>
            <a:ext cx="2158171" cy="68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750F0-DC77-4B5E-90A2-E1573D44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8057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3BF0-C859-4677-BF73-6601AD23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fr-FR" sz="29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PESRPECTIVES 3/3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4D13-EBDE-4CBE-A2A6-B0DBFC85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281339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synergie et la complémentarité entre les différents intervenants;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Etc.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99F0C-8157-47B1-A2A9-08FBA53B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070" y="137698"/>
            <a:ext cx="2158171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A6351-6DB1-433B-8E8F-C8983D29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89" y="101119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FF13-D26F-4A0E-9ADF-45B2EFC6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1152128"/>
          </a:xfrm>
        </p:spPr>
        <p:txBody>
          <a:bodyPr/>
          <a:lstStyle/>
          <a:p>
            <a:br>
              <a:rPr lang="fr-FR" sz="36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</a:br>
            <a:r>
              <a:rPr lang="fr-FR" sz="36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MERCI POUR VOTRE</a:t>
            </a:r>
            <a:br>
              <a:rPr lang="fr-FR" sz="36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</a:br>
            <a:r>
              <a:rPr lang="fr-FR" sz="36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 AIMABLE ATTENTION</a:t>
            </a:r>
            <a:br>
              <a:rPr lang="fr-FR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F82E-1E31-497C-B9B7-868E98CA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92896"/>
            <a:ext cx="8568952" cy="381642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4AF6C-3E93-45B0-BD4C-93D51D09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4" y="175375"/>
            <a:ext cx="713294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54580-1252-4964-9607-79F68817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14" y="141426"/>
            <a:ext cx="215817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579296" cy="648072"/>
          </a:xfrm>
        </p:spPr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824536"/>
          </a:xfrm>
        </p:spPr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fr-FR" alt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personnes handicapées objet de nombreuses et graves injustices du fait simplement de leur handicap. 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fr-FR" alt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marginalisées et victimes de discriminations de tout genre (inaccessibilité aux services sociaux de base, négation de leur droit à la vie.</a:t>
            </a:r>
          </a:p>
          <a:p>
            <a:pPr marL="0" lvl="0" indent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None/>
            </a:pPr>
            <a:r>
              <a:rPr lang="fr-FR" altLang="fr-FR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Burkina Faso a pris plusieurs initiatives en vue de la protection et de la promotion des personnes handicapées.</a:t>
            </a:r>
            <a:endParaRPr lang="fr-FR" sz="20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36A63-7285-494D-8103-83134231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-45552"/>
            <a:ext cx="3489515" cy="1100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AEB56-1DF7-4AE1-890B-4F68143A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5" y="0"/>
            <a:ext cx="1078741" cy="10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D9D9-056B-48C7-BE93-A08A7E2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52736"/>
            <a:ext cx="8363272" cy="968566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PROBLEMES MAJEURS DES PERSONNES HANDICAPEES AU BURKINA FASO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5116-FA04-49AE-B506-36C8E9C2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0021"/>
            <a:ext cx="9144000" cy="4249299"/>
          </a:xfrm>
        </p:spPr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Insuffisance de données statistiques (1,2% selon le RGPH 2006),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 Persistance de préjugés et autres pesanteurs socioculturelles défavorables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Problèmes d’accès aux services sociaux de base (éducation, santé, formation, emploi, accompagnement psycho-social, transport, etc.)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8782C-7077-4D9E-907B-7AD55825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790709" cy="790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8546E-4EC4-4A32-A3DD-2AE878E41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16633"/>
            <a:ext cx="2880320" cy="9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F3ED-7C53-42EC-AF43-B2E795C4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44724"/>
            <a:ext cx="8928991" cy="828092"/>
          </a:xfrm>
        </p:spPr>
        <p:txBody>
          <a:bodyPr/>
          <a:lstStyle/>
          <a:p>
            <a:r>
              <a:rPr lang="fr-FR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PROCESSUS D’IMPLEMENTATION DE LA RBC AU BURKINA 1/4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0463-31D1-41BB-93BC-2D121BA6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7272"/>
            <a:ext cx="9036495" cy="4644055"/>
          </a:xfrm>
        </p:spPr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mise en œuvre de programmes pilotes de RBC par des ONG telles que CBM et LFTW;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L’élaboration par le Gouvernement d’un programme national de réadaptation à base communautaire qui n’a pu être adopté;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9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L’adoption de textes juridiques (signature et ratification de CRDPH, etc.)</a:t>
            </a:r>
            <a:endParaRPr lang="fr-FR" sz="28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EE63D-D12A-49EC-AA36-8C6708C2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81375"/>
            <a:ext cx="2808312" cy="883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2FACE-BCC9-45E4-96F8-8A39F27D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2561"/>
            <a:ext cx="79254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F57C-EA55-41F1-94B0-63F93159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8784976" cy="864096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PROCESSUS D’IMPLEMENTATION DE LA RBC AU BURKINA 2/4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8AD4-A1A8-4E76-A33F-B50DF8DA1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8" y="1802868"/>
            <a:ext cx="8876492" cy="4525963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stratégie nationale de protection et de promotion des personnes handicapées (SN-3PH),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création de directions techniques chargées de la coordination sectorielle des actions au niveau des départements ministériels,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CCD48-4294-4117-85BF-4971E7AF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51467"/>
            <a:ext cx="2592288" cy="818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A859C-D6DC-4126-B5BD-FD76DB6BD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1467"/>
            <a:ext cx="716475" cy="7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A5A3-8AE4-461F-8E62-FFCAF515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17439"/>
            <a:ext cx="8892480" cy="883369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PROCESSUS D’IMPLEMENTATION DE LA RBC AU BURKINA 3/4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C6D6-1069-4221-91ED-17E54834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86" y="1844824"/>
            <a:ext cx="9036496" cy="4425355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mise en place d’un organe multisectoriel chargé du suivi de la mise en œuvre de la CRDPH 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Engagements juridiques en matière de protection et de promotion des droits des personnes handicapées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coordination de sa mise en œuvre globale est assurée par le Ministère de tutelle du handicap (MFSNF)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8BB72-CBB9-4E61-B3E5-E99144EF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49"/>
            <a:ext cx="713294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EC269-EA09-4789-B74F-A6CDD2AD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3" y="98050"/>
            <a:ext cx="2232248" cy="7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0C2E-3C4D-4505-992F-B0067DA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936104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PROCESSUS D’IMPLEMENTATION DE LA RBC AU BURKINA 4/4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5DE6-B3F6-465B-8278-E3D1087B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49164"/>
            <a:ext cx="8964488" cy="4560156"/>
          </a:xfrm>
        </p:spPr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L’exécution des activités incombe à chaque département ministériel qui travaille avec les OSC, les PTF, les collectivités territoriales, les OPH et les communautés,</a:t>
            </a:r>
            <a:endParaRPr lang="fr-FR" sz="28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Le suivi-évaluation de sa mise en œuvre est assurée par le COMUD/Handicap,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Le financement de la SN-3PH est assuré par l’Etat et les PTF.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FDFA1-A35E-416F-BB38-CC64997D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84" y="13681"/>
            <a:ext cx="2369896" cy="75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2A08A-6AC7-417D-AF80-767A7F96D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8" y="78422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724942"/>
          </a:xfrm>
        </p:spPr>
        <p:txBody>
          <a:bodyPr/>
          <a:lstStyle/>
          <a:p>
            <a:r>
              <a:rPr lang="fr-FR" sz="29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QUELQUES RESULTATS 1/3</a:t>
            </a:r>
            <a:endParaRPr lang="fr-FR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60F44-AA35-4D16-8974-C1FAF97B5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3" y="1196752"/>
            <a:ext cx="9126807" cy="5184576"/>
          </a:xfrm>
        </p:spPr>
        <p:txBody>
          <a:bodyPr/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formation d’une équipe de formateurs nationaux sur le handicap et le développement inclusif;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L’introduction de la RBC dans les curricula de formation initiale des travailleurs sociaux;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La formation des praticiens de terrain sur le handicap et le développement inclusif;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Le renforcement des capacités des acteurs gouvernementaux, de la société civile et des OPH sur le handicap et le développement inclusif;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2B15C-C1FC-4AE5-8A54-E7784694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2734"/>
            <a:ext cx="713294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78B49-7056-46D1-A591-8C12C683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99028"/>
            <a:ext cx="2160240" cy="6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5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62ED3-C00C-44C5-B8DA-AD8261AF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31591"/>
            <a:ext cx="8318329" cy="616126"/>
          </a:xfrm>
        </p:spPr>
        <p:txBody>
          <a:bodyPr/>
          <a:lstStyle/>
          <a:p>
            <a:r>
              <a:rPr lang="fr-FR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QUELQUES RESULTATS 2/3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BDD7D-F4A6-4C47-A311-6016E015A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50" y="1647717"/>
            <a:ext cx="8705529" cy="4661603"/>
          </a:xfrm>
        </p:spPr>
        <p:txBody>
          <a:bodyPr/>
          <a:lstStyle/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intégration des questionnaires du « Washington Group » dans le Recensement général de la population et de l’habitation à venir;</a:t>
            </a:r>
          </a:p>
          <a:p>
            <a:pPr lvl="0" algn="just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Blip>
                <a:blip r:embed="rId2"/>
              </a:buBlip>
            </a:pPr>
            <a:r>
              <a:rPr lang="fr-FR" sz="2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L’appropriation de la thématique handicap et développement inclusif par les secteurs ministériels en lien avec la SN-3PH;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4DF70-B311-47D9-874B-9A8AF593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5" y="116632"/>
            <a:ext cx="713294" cy="719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EE47B8-01A6-45B1-BDA6-2A1EE55D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27655"/>
            <a:ext cx="215817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61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_L-I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_LFTW_2015">
      <a:majorFont>
        <a:latin typeface="Gotham Blac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presentation_template_L-I_EN</Template>
  <TotalTime>816</TotalTime>
  <Words>661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Century Gothic</vt:lpstr>
      <vt:lpstr>Wingdings 3</vt:lpstr>
      <vt:lpstr>Gotham Book</vt:lpstr>
      <vt:lpstr>Agency FB</vt:lpstr>
      <vt:lpstr>Arial</vt:lpstr>
      <vt:lpstr>Gotham Black</vt:lpstr>
      <vt:lpstr>Wingdings</vt:lpstr>
      <vt:lpstr>Bookman Old Style</vt:lpstr>
      <vt:lpstr>Times New Roman</vt:lpstr>
      <vt:lpstr>Calibri</vt:lpstr>
      <vt:lpstr>presentation_template_L-I_EN</vt:lpstr>
      <vt:lpstr>PROCESSUS D’INCLUSION DES PERSONNES HANDICAPEES AU BURKINA FASO: EXPERIENCE D’IMPLEMENTATION DE LA RBC ET FORMATION DES ACTEURS</vt:lpstr>
      <vt:lpstr>INTRODUCTION </vt:lpstr>
      <vt:lpstr>PROBLEMES MAJEURS DES PERSONNES HANDICAPEES AU BURKINA FASO</vt:lpstr>
      <vt:lpstr>PROCESSUS D’IMPLEMENTATION DE LA RBC AU BURKINA 1/4</vt:lpstr>
      <vt:lpstr>PROCESSUS D’IMPLEMENTATION DE LA RBC AU BURKINA 2/4</vt:lpstr>
      <vt:lpstr>PROCESSUS D’IMPLEMENTATION DE LA RBC AU BURKINA 3/4</vt:lpstr>
      <vt:lpstr>PROCESSUS D’IMPLEMENTATION DE LA RBC AU BURKINA 4/4</vt:lpstr>
      <vt:lpstr>QUELQUES RESULTATS 1/3</vt:lpstr>
      <vt:lpstr>QUELQUES RESULTATS 2/3</vt:lpstr>
      <vt:lpstr>QUELQUES RESULTATS 3/3</vt:lpstr>
      <vt:lpstr>DEFIS DE LA RBC AU BURKINA </vt:lpstr>
      <vt:lpstr>PESRPECTIVES 1/3</vt:lpstr>
      <vt:lpstr>PESRPECTIVES 2/3 </vt:lpstr>
      <vt:lpstr>PESRPECTIVES 3/3 </vt:lpstr>
      <vt:lpstr> MERCI POUR VOTRE  AIMABLE ATTENTION </vt:lpstr>
    </vt:vector>
  </TitlesOfParts>
  <Company>Licht fuer die Welt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HUB  BURKINA FASO</dc:title>
  <dc:creator>Jessica Blijkers</dc:creator>
  <cp:lastModifiedBy>Bambara, Annick</cp:lastModifiedBy>
  <cp:revision>72</cp:revision>
  <dcterms:created xsi:type="dcterms:W3CDTF">2016-11-15T10:12:47Z</dcterms:created>
  <dcterms:modified xsi:type="dcterms:W3CDTF">2018-04-27T12:21:42Z</dcterms:modified>
</cp:coreProperties>
</file>