
<file path=[Content_Types].xml><?xml version="1.0" encoding="utf-8"?>
<Types xmlns="http://schemas.openxmlformats.org/package/2006/content-types">
  <Default Extension="png" ContentType="image/png"/>
  <Default Extension="jpeg" ContentType="image/jpeg"/>
  <Default Extension="jpe"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4" r:id="rId2"/>
    <p:sldId id="325" r:id="rId3"/>
    <p:sldId id="349" r:id="rId4"/>
    <p:sldId id="346" r:id="rId5"/>
    <p:sldId id="326" r:id="rId6"/>
    <p:sldId id="405" r:id="rId7"/>
    <p:sldId id="407" r:id="rId8"/>
    <p:sldId id="411" r:id="rId9"/>
    <p:sldId id="414" r:id="rId10"/>
    <p:sldId id="413" r:id="rId11"/>
    <p:sldId id="364" r:id="rId12"/>
    <p:sldId id="366" r:id="rId13"/>
    <p:sldId id="368" r:id="rId14"/>
    <p:sldId id="370" r:id="rId15"/>
    <p:sldId id="372" r:id="rId16"/>
    <p:sldId id="399" r:id="rId17"/>
    <p:sldId id="395" r:id="rId18"/>
    <p:sldId id="397" r:id="rId19"/>
    <p:sldId id="374" r:id="rId20"/>
    <p:sldId id="376" r:id="rId21"/>
    <p:sldId id="380" r:id="rId22"/>
    <p:sldId id="382" r:id="rId23"/>
    <p:sldId id="384" r:id="rId24"/>
    <p:sldId id="353" r:id="rId25"/>
    <p:sldId id="355" r:id="rId26"/>
    <p:sldId id="415" r:id="rId27"/>
    <p:sldId id="417" r:id="rId28"/>
    <p:sldId id="357" r:id="rId29"/>
    <p:sldId id="420" r:id="rId30"/>
    <p:sldId id="421" r:id="rId31"/>
    <p:sldId id="387" r:id="rId32"/>
    <p:sldId id="386" r:id="rId33"/>
    <p:sldId id="281" r:id="rId34"/>
    <p:sldId id="283"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ibaliz Garcia Recio" initials="EG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67E27-8794-4CE9-B294-4CE810E47147}"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n-GB"/>
        </a:p>
      </dgm:t>
    </dgm:pt>
    <dgm:pt modelId="{E2E2FBDA-CEA7-4712-B284-4990938C161C}">
      <dgm:prSet phldrT="[Text]" custT="1"/>
      <dgm:spPr/>
      <dgm:t>
        <a:bodyPr/>
        <a:lstStyle/>
        <a:p>
          <a:r>
            <a:rPr lang="fr-BE" sz="1600" dirty="0" smtClean="0">
              <a:solidFill>
                <a:schemeClr val="tx1"/>
              </a:solidFill>
              <a:latin typeface="Arial Rounded MT Bold" panose="020F0704030504030204" pitchFamily="34" charset="0"/>
            </a:rPr>
            <a:t>Rehab: </a:t>
          </a:r>
          <a:r>
            <a:rPr lang="fr-BE" sz="1600" dirty="0" err="1" smtClean="0">
              <a:solidFill>
                <a:schemeClr val="tx1"/>
              </a:solidFill>
              <a:latin typeface="Arial Rounded MT Bold" panose="020F0704030504030204" pitchFamily="34" charset="0"/>
            </a:rPr>
            <a:t>specialised</a:t>
          </a:r>
          <a:r>
            <a:rPr lang="fr-BE" sz="1600" dirty="0" smtClean="0">
              <a:solidFill>
                <a:schemeClr val="tx1"/>
              </a:solidFill>
              <a:latin typeface="Arial Rounded MT Bold" panose="020F0704030504030204" pitchFamily="34" charset="0"/>
            </a:rPr>
            <a:t> services</a:t>
          </a:r>
          <a:endParaRPr lang="en-GB" sz="1600" dirty="0">
            <a:solidFill>
              <a:schemeClr val="tx1"/>
            </a:solidFill>
            <a:latin typeface="Arial Rounded MT Bold" panose="020F0704030504030204" pitchFamily="34" charset="0"/>
          </a:endParaRPr>
        </a:p>
      </dgm:t>
    </dgm:pt>
    <dgm:pt modelId="{89DDF8CA-7C39-49EC-A23F-974EACC0351D}" type="parTrans" cxnId="{00CF3756-F9B5-4E08-A115-C6574C142E5C}">
      <dgm:prSet/>
      <dgm:spPr/>
      <dgm:t>
        <a:bodyPr/>
        <a:lstStyle/>
        <a:p>
          <a:endParaRPr lang="en-GB"/>
        </a:p>
      </dgm:t>
    </dgm:pt>
    <dgm:pt modelId="{2DAD977F-5D0F-4AA8-965E-354639AA3C3F}" type="sibTrans" cxnId="{00CF3756-F9B5-4E08-A115-C6574C142E5C}">
      <dgm:prSet/>
      <dgm:spPr/>
      <dgm:t>
        <a:bodyPr/>
        <a:lstStyle/>
        <a:p>
          <a:endParaRPr lang="en-GB"/>
        </a:p>
      </dgm:t>
    </dgm:pt>
    <dgm:pt modelId="{A5E78FA7-86E2-4233-9E25-0C0324E25675}">
      <dgm:prSet phldrT="[Text]"/>
      <dgm:spPr/>
      <dgm:t>
        <a:bodyPr/>
        <a:lstStyle/>
        <a:p>
          <a:r>
            <a:rPr lang="fr-BE" dirty="0" err="1" smtClean="0">
              <a:latin typeface="Arial Rounded MT Bold" panose="020F0704030504030204" pitchFamily="34" charset="0"/>
            </a:rPr>
            <a:t>Humanité&amp;Inclusion</a:t>
          </a:r>
          <a:endParaRPr lang="en-GB" dirty="0">
            <a:latin typeface="Arial Rounded MT Bold" panose="020F0704030504030204" pitchFamily="34" charset="0"/>
          </a:endParaRPr>
        </a:p>
      </dgm:t>
    </dgm:pt>
    <dgm:pt modelId="{73999510-036C-478D-A8B3-D01D59F7FA41}" type="parTrans" cxnId="{DF6A85AB-7897-4629-8657-B0F396BD4DAD}">
      <dgm:prSet/>
      <dgm:spPr/>
      <dgm:t>
        <a:bodyPr/>
        <a:lstStyle/>
        <a:p>
          <a:endParaRPr lang="en-GB"/>
        </a:p>
      </dgm:t>
    </dgm:pt>
    <dgm:pt modelId="{3FDECD5A-1EF2-465E-B4C2-6B3D5AF41E25}" type="sibTrans" cxnId="{DF6A85AB-7897-4629-8657-B0F396BD4DAD}">
      <dgm:prSet/>
      <dgm:spPr/>
      <dgm:t>
        <a:bodyPr/>
        <a:lstStyle/>
        <a:p>
          <a:endParaRPr lang="en-GB"/>
        </a:p>
      </dgm:t>
    </dgm:pt>
    <dgm:pt modelId="{F4B7F218-AB59-40BD-9748-8A4212F7A4DE}">
      <dgm:prSet phldrT="[Text]" custT="1"/>
      <dgm:spPr/>
      <dgm:t>
        <a:bodyPr/>
        <a:lstStyle/>
        <a:p>
          <a:r>
            <a:rPr lang="fr-BE" sz="1600" dirty="0" smtClean="0">
              <a:solidFill>
                <a:schemeClr val="tx1"/>
              </a:solidFill>
              <a:latin typeface="Arial Rounded MT Bold" panose="020F0704030504030204" pitchFamily="34" charset="0"/>
            </a:rPr>
            <a:t>MCH: Entry point</a:t>
          </a:r>
          <a:endParaRPr lang="en-GB" sz="1600" dirty="0">
            <a:solidFill>
              <a:schemeClr val="tx1"/>
            </a:solidFill>
            <a:latin typeface="Arial Rounded MT Bold" panose="020F0704030504030204" pitchFamily="34" charset="0"/>
          </a:endParaRPr>
        </a:p>
      </dgm:t>
    </dgm:pt>
    <dgm:pt modelId="{3A958004-8670-4897-B1D3-50F45ED800BE}" type="parTrans" cxnId="{59619483-0DE0-42C1-93BF-2779DA9C61E4}">
      <dgm:prSet/>
      <dgm:spPr/>
      <dgm:t>
        <a:bodyPr/>
        <a:lstStyle/>
        <a:p>
          <a:endParaRPr lang="en-GB"/>
        </a:p>
      </dgm:t>
    </dgm:pt>
    <dgm:pt modelId="{1B58AC50-DCA5-4256-A327-0E867C44DF79}" type="sibTrans" cxnId="{59619483-0DE0-42C1-93BF-2779DA9C61E4}">
      <dgm:prSet custT="1"/>
      <dgm:spPr/>
      <dgm:t>
        <a:bodyPr/>
        <a:lstStyle/>
        <a:p>
          <a:r>
            <a:rPr lang="en-GB" sz="1600" b="0" dirty="0" smtClean="0">
              <a:solidFill>
                <a:schemeClr val="tx1"/>
              </a:solidFill>
              <a:latin typeface="Arial Rounded MT Bold"/>
            </a:rPr>
            <a:t>RBC as approach of interventions</a:t>
          </a:r>
        </a:p>
      </dgm:t>
    </dgm:pt>
    <dgm:pt modelId="{AFE20372-1C96-427E-AC2E-5293464821FC}">
      <dgm:prSet phldrT="[Text]" custT="1"/>
      <dgm:spPr/>
      <dgm:t>
        <a:bodyPr/>
        <a:lstStyle/>
        <a:p>
          <a:pPr algn="ctr"/>
          <a:endParaRPr lang="en-GB" sz="2000" dirty="0">
            <a:latin typeface="Arial Rounded MT Bold" panose="020F0704030504030204" pitchFamily="34" charset="0"/>
          </a:endParaRPr>
        </a:p>
      </dgm:t>
    </dgm:pt>
    <dgm:pt modelId="{F56B869E-F0D6-404F-A3AC-EBB8E6C16F11}" type="parTrans" cxnId="{82A8FF63-9D8D-4247-8314-B84C85736164}">
      <dgm:prSet/>
      <dgm:spPr/>
      <dgm:t>
        <a:bodyPr/>
        <a:lstStyle/>
        <a:p>
          <a:endParaRPr lang="en-GB"/>
        </a:p>
      </dgm:t>
    </dgm:pt>
    <dgm:pt modelId="{0FB01667-011E-443F-A89F-B622B40E1D22}" type="sibTrans" cxnId="{82A8FF63-9D8D-4247-8314-B84C85736164}">
      <dgm:prSet/>
      <dgm:spPr/>
      <dgm:t>
        <a:bodyPr/>
        <a:lstStyle/>
        <a:p>
          <a:endParaRPr lang="en-GB"/>
        </a:p>
      </dgm:t>
    </dgm:pt>
    <dgm:pt modelId="{7353F467-FA2C-4BD3-9BC0-98E1F04934EC}">
      <dgm:prSet phldrT="[Text]" custT="1"/>
      <dgm:spPr/>
      <dgm:t>
        <a:bodyPr/>
        <a:lstStyle/>
        <a:p>
          <a:r>
            <a:rPr lang="fr-BE" sz="1200" dirty="0" smtClean="0">
              <a:solidFill>
                <a:schemeClr val="tx1"/>
              </a:solidFill>
              <a:latin typeface="Arial Rounded MT Bold" panose="020F0704030504030204" pitchFamily="34" charset="0"/>
            </a:rPr>
            <a:t>Inclusive Education 3-6 and, </a:t>
          </a:r>
          <a:r>
            <a:rPr lang="fr-BE" sz="1200" dirty="0" err="1" smtClean="0">
              <a:solidFill>
                <a:schemeClr val="tx1"/>
              </a:solidFill>
              <a:latin typeface="Arial Rounded MT Bold" panose="020F0704030504030204" pitchFamily="34" charset="0"/>
            </a:rPr>
            <a:t>pre-school</a:t>
          </a:r>
          <a:endParaRPr lang="en-GB" sz="1200" dirty="0">
            <a:solidFill>
              <a:schemeClr val="tx1"/>
            </a:solidFill>
            <a:latin typeface="Arial Rounded MT Bold" panose="020F0704030504030204" pitchFamily="34" charset="0"/>
          </a:endParaRPr>
        </a:p>
      </dgm:t>
    </dgm:pt>
    <dgm:pt modelId="{169A11A8-3987-455B-BB1F-03D6D2A3E084}" type="parTrans" cxnId="{84D927A1-97E2-4A08-AC26-82841B5B02C5}">
      <dgm:prSet/>
      <dgm:spPr/>
      <dgm:t>
        <a:bodyPr/>
        <a:lstStyle/>
        <a:p>
          <a:endParaRPr lang="en-GB"/>
        </a:p>
      </dgm:t>
    </dgm:pt>
    <dgm:pt modelId="{B8273A91-D6A5-441F-81AA-135228DB2461}" type="sibTrans" cxnId="{84D927A1-97E2-4A08-AC26-82841B5B02C5}">
      <dgm:prSet/>
      <dgm:spPr/>
      <dgm:t>
        <a:bodyPr/>
        <a:lstStyle/>
        <a:p>
          <a:endParaRPr lang="en-GB"/>
        </a:p>
      </dgm:t>
    </dgm:pt>
    <dgm:pt modelId="{A13BAA6A-14DB-4180-8A57-FFB168F4D93A}">
      <dgm:prSet phldrT="[Text]"/>
      <dgm:spPr/>
      <dgm:t>
        <a:bodyPr/>
        <a:lstStyle/>
        <a:p>
          <a:r>
            <a:rPr lang="fr-BE" dirty="0" smtClean="0"/>
            <a:t>Inclusive ECD</a:t>
          </a:r>
          <a:endParaRPr lang="en-GB" dirty="0"/>
        </a:p>
      </dgm:t>
    </dgm:pt>
    <dgm:pt modelId="{02C57762-F3A0-4729-A9A4-6C2E8DD967FA}" type="parTrans" cxnId="{FF2EF76A-A638-4768-93FF-FE0FEDBCBA76}">
      <dgm:prSet/>
      <dgm:spPr/>
      <dgm:t>
        <a:bodyPr/>
        <a:lstStyle/>
        <a:p>
          <a:endParaRPr lang="en-GB"/>
        </a:p>
      </dgm:t>
    </dgm:pt>
    <dgm:pt modelId="{5FFE396B-7C8D-4850-953C-4FA10B9E216C}" type="sibTrans" cxnId="{FF2EF76A-A638-4768-93FF-FE0FEDBCBA76}">
      <dgm:prSet/>
      <dgm:spPr/>
      <dgm:t>
        <a:bodyPr/>
        <a:lstStyle/>
        <a:p>
          <a:endParaRPr lang="en-GB"/>
        </a:p>
      </dgm:t>
    </dgm:pt>
    <dgm:pt modelId="{11269FCD-0E6C-45B0-BAD0-20179DB11D44}" type="pres">
      <dgm:prSet presAssocID="{FAD67E27-8794-4CE9-B294-4CE810E47147}" presName="Name0" presStyleCnt="0">
        <dgm:presLayoutVars>
          <dgm:chMax/>
          <dgm:chPref/>
          <dgm:dir/>
          <dgm:animLvl val="lvl"/>
        </dgm:presLayoutVars>
      </dgm:prSet>
      <dgm:spPr/>
      <dgm:t>
        <a:bodyPr/>
        <a:lstStyle/>
        <a:p>
          <a:endParaRPr lang="en-GB"/>
        </a:p>
      </dgm:t>
    </dgm:pt>
    <dgm:pt modelId="{1AB60E0D-EADC-479C-A962-2441B6BAB60E}" type="pres">
      <dgm:prSet presAssocID="{E2E2FBDA-CEA7-4712-B284-4990938C161C}" presName="composite" presStyleCnt="0"/>
      <dgm:spPr/>
    </dgm:pt>
    <dgm:pt modelId="{18076B86-02FB-4591-BBAE-DF3B728F4B3D}" type="pres">
      <dgm:prSet presAssocID="{E2E2FBDA-CEA7-4712-B284-4990938C161C}" presName="Parent1" presStyleLbl="node1" presStyleIdx="0" presStyleCnt="6">
        <dgm:presLayoutVars>
          <dgm:chMax val="1"/>
          <dgm:chPref val="1"/>
          <dgm:bulletEnabled val="1"/>
        </dgm:presLayoutVars>
      </dgm:prSet>
      <dgm:spPr/>
      <dgm:t>
        <a:bodyPr/>
        <a:lstStyle/>
        <a:p>
          <a:endParaRPr lang="en-GB"/>
        </a:p>
      </dgm:t>
    </dgm:pt>
    <dgm:pt modelId="{D7C05E5B-A193-4AFA-AD98-0FC825EE1CA9}" type="pres">
      <dgm:prSet presAssocID="{E2E2FBDA-CEA7-4712-B284-4990938C161C}" presName="Childtext1" presStyleLbl="revTx" presStyleIdx="0" presStyleCnt="3">
        <dgm:presLayoutVars>
          <dgm:chMax val="0"/>
          <dgm:chPref val="0"/>
          <dgm:bulletEnabled val="1"/>
        </dgm:presLayoutVars>
      </dgm:prSet>
      <dgm:spPr/>
      <dgm:t>
        <a:bodyPr/>
        <a:lstStyle/>
        <a:p>
          <a:endParaRPr lang="en-GB"/>
        </a:p>
      </dgm:t>
    </dgm:pt>
    <dgm:pt modelId="{98723908-58ED-4B02-949D-10DE3ECCD991}" type="pres">
      <dgm:prSet presAssocID="{E2E2FBDA-CEA7-4712-B284-4990938C161C}" presName="BalanceSpacing" presStyleCnt="0"/>
      <dgm:spPr/>
    </dgm:pt>
    <dgm:pt modelId="{06E75A8E-3761-4271-80A9-6320AB7BBD11}" type="pres">
      <dgm:prSet presAssocID="{E2E2FBDA-CEA7-4712-B284-4990938C161C}" presName="BalanceSpacing1" presStyleCnt="0"/>
      <dgm:spPr/>
    </dgm:pt>
    <dgm:pt modelId="{B540B688-07B9-4EA3-9988-2149F693EB38}" type="pres">
      <dgm:prSet presAssocID="{2DAD977F-5D0F-4AA8-965E-354639AA3C3F}" presName="Accent1Text" presStyleLbl="node1" presStyleIdx="1" presStyleCnt="6"/>
      <dgm:spPr/>
      <dgm:t>
        <a:bodyPr/>
        <a:lstStyle/>
        <a:p>
          <a:endParaRPr lang="en-GB"/>
        </a:p>
      </dgm:t>
    </dgm:pt>
    <dgm:pt modelId="{D1BC5F9B-5D62-4977-A4DC-F7F01449E3BD}" type="pres">
      <dgm:prSet presAssocID="{2DAD977F-5D0F-4AA8-965E-354639AA3C3F}" presName="spaceBetweenRectangles" presStyleCnt="0"/>
      <dgm:spPr/>
    </dgm:pt>
    <dgm:pt modelId="{FFC84C40-0077-416B-A9D7-70B9943B8CC5}" type="pres">
      <dgm:prSet presAssocID="{F4B7F218-AB59-40BD-9748-8A4212F7A4DE}" presName="composite" presStyleCnt="0"/>
      <dgm:spPr/>
    </dgm:pt>
    <dgm:pt modelId="{7806C62C-66E7-4E30-B51D-1185DB004C2C}" type="pres">
      <dgm:prSet presAssocID="{F4B7F218-AB59-40BD-9748-8A4212F7A4DE}" presName="Parent1" presStyleLbl="node1" presStyleIdx="2" presStyleCnt="6">
        <dgm:presLayoutVars>
          <dgm:chMax val="1"/>
          <dgm:chPref val="1"/>
          <dgm:bulletEnabled val="1"/>
        </dgm:presLayoutVars>
      </dgm:prSet>
      <dgm:spPr/>
      <dgm:t>
        <a:bodyPr/>
        <a:lstStyle/>
        <a:p>
          <a:endParaRPr lang="en-GB"/>
        </a:p>
      </dgm:t>
    </dgm:pt>
    <dgm:pt modelId="{CD3D1926-D8AC-4216-B740-BC888B13E1A7}" type="pres">
      <dgm:prSet presAssocID="{F4B7F218-AB59-40BD-9748-8A4212F7A4DE}" presName="Childtext1" presStyleLbl="revTx" presStyleIdx="1" presStyleCnt="3">
        <dgm:presLayoutVars>
          <dgm:chMax val="0"/>
          <dgm:chPref val="0"/>
          <dgm:bulletEnabled val="1"/>
        </dgm:presLayoutVars>
      </dgm:prSet>
      <dgm:spPr/>
      <dgm:t>
        <a:bodyPr/>
        <a:lstStyle/>
        <a:p>
          <a:endParaRPr lang="en-GB"/>
        </a:p>
      </dgm:t>
    </dgm:pt>
    <dgm:pt modelId="{A9DC92A4-1401-46EA-B368-5C877BA2AEAA}" type="pres">
      <dgm:prSet presAssocID="{F4B7F218-AB59-40BD-9748-8A4212F7A4DE}" presName="BalanceSpacing" presStyleCnt="0"/>
      <dgm:spPr/>
    </dgm:pt>
    <dgm:pt modelId="{8EF748F3-ED07-4AD0-8944-368E97EAE69D}" type="pres">
      <dgm:prSet presAssocID="{F4B7F218-AB59-40BD-9748-8A4212F7A4DE}" presName="BalanceSpacing1" presStyleCnt="0"/>
      <dgm:spPr/>
    </dgm:pt>
    <dgm:pt modelId="{AC057E99-C224-41E7-9E8C-F847FB69D4EA}" type="pres">
      <dgm:prSet presAssocID="{1B58AC50-DCA5-4256-A327-0E867C44DF79}" presName="Accent1Text" presStyleLbl="node1" presStyleIdx="3" presStyleCnt="6"/>
      <dgm:spPr/>
      <dgm:t>
        <a:bodyPr/>
        <a:lstStyle/>
        <a:p>
          <a:endParaRPr lang="en-GB"/>
        </a:p>
      </dgm:t>
    </dgm:pt>
    <dgm:pt modelId="{B90E2CD2-EB96-4D06-A77B-C1CADD1AA6C6}" type="pres">
      <dgm:prSet presAssocID="{1B58AC50-DCA5-4256-A327-0E867C44DF79}" presName="spaceBetweenRectangles" presStyleCnt="0"/>
      <dgm:spPr/>
    </dgm:pt>
    <dgm:pt modelId="{940D088B-5222-46B9-9404-B251406776E0}" type="pres">
      <dgm:prSet presAssocID="{7353F467-FA2C-4BD3-9BC0-98E1F04934EC}" presName="composite" presStyleCnt="0"/>
      <dgm:spPr/>
    </dgm:pt>
    <dgm:pt modelId="{EFAF5030-A91C-4DA8-90CA-1F8DD8B26412}" type="pres">
      <dgm:prSet presAssocID="{7353F467-FA2C-4BD3-9BC0-98E1F04934EC}" presName="Parent1" presStyleLbl="node1" presStyleIdx="4" presStyleCnt="6">
        <dgm:presLayoutVars>
          <dgm:chMax val="1"/>
          <dgm:chPref val="1"/>
          <dgm:bulletEnabled val="1"/>
        </dgm:presLayoutVars>
      </dgm:prSet>
      <dgm:spPr/>
      <dgm:t>
        <a:bodyPr/>
        <a:lstStyle/>
        <a:p>
          <a:endParaRPr lang="en-GB"/>
        </a:p>
      </dgm:t>
    </dgm:pt>
    <dgm:pt modelId="{897C92E0-18BD-401F-9F23-59ADC0980897}" type="pres">
      <dgm:prSet presAssocID="{7353F467-FA2C-4BD3-9BC0-98E1F04934EC}" presName="Childtext1" presStyleLbl="revTx" presStyleIdx="2" presStyleCnt="3">
        <dgm:presLayoutVars>
          <dgm:chMax val="0"/>
          <dgm:chPref val="0"/>
          <dgm:bulletEnabled val="1"/>
        </dgm:presLayoutVars>
      </dgm:prSet>
      <dgm:spPr/>
      <dgm:t>
        <a:bodyPr/>
        <a:lstStyle/>
        <a:p>
          <a:endParaRPr lang="en-GB"/>
        </a:p>
      </dgm:t>
    </dgm:pt>
    <dgm:pt modelId="{3C5940E5-E49C-4E7C-999D-6E8CD7FAFDDA}" type="pres">
      <dgm:prSet presAssocID="{7353F467-FA2C-4BD3-9BC0-98E1F04934EC}" presName="BalanceSpacing" presStyleCnt="0"/>
      <dgm:spPr/>
    </dgm:pt>
    <dgm:pt modelId="{3D1EA39E-982D-47B9-BCB2-CC33B0EF607A}" type="pres">
      <dgm:prSet presAssocID="{7353F467-FA2C-4BD3-9BC0-98E1F04934EC}" presName="BalanceSpacing1" presStyleCnt="0"/>
      <dgm:spPr/>
    </dgm:pt>
    <dgm:pt modelId="{70ACB058-5BCB-4B7B-967B-E87302C8D6F6}" type="pres">
      <dgm:prSet presAssocID="{B8273A91-D6A5-441F-81AA-135228DB2461}" presName="Accent1Text" presStyleLbl="node1" presStyleIdx="5" presStyleCnt="6"/>
      <dgm:spPr/>
      <dgm:t>
        <a:bodyPr/>
        <a:lstStyle/>
        <a:p>
          <a:endParaRPr lang="en-GB"/>
        </a:p>
      </dgm:t>
    </dgm:pt>
  </dgm:ptLst>
  <dgm:cxnLst>
    <dgm:cxn modelId="{F77419E8-90DA-450D-A332-8947E574573B}" type="presOf" srcId="{F4B7F218-AB59-40BD-9748-8A4212F7A4DE}" destId="{7806C62C-66E7-4E30-B51D-1185DB004C2C}" srcOrd="0" destOrd="0" presId="urn:microsoft.com/office/officeart/2008/layout/AlternatingHexagons"/>
    <dgm:cxn modelId="{7F3A3E94-0C56-4263-82FD-36AE9F45A6BF}" type="presOf" srcId="{7353F467-FA2C-4BD3-9BC0-98E1F04934EC}" destId="{EFAF5030-A91C-4DA8-90CA-1F8DD8B26412}" srcOrd="0" destOrd="0" presId="urn:microsoft.com/office/officeart/2008/layout/AlternatingHexagons"/>
    <dgm:cxn modelId="{3FFEEE65-4238-4979-BA58-2C96258F0946}" type="presOf" srcId="{2DAD977F-5D0F-4AA8-965E-354639AA3C3F}" destId="{B540B688-07B9-4EA3-9988-2149F693EB38}" srcOrd="0" destOrd="0" presId="urn:microsoft.com/office/officeart/2008/layout/AlternatingHexagons"/>
    <dgm:cxn modelId="{82A8FF63-9D8D-4247-8314-B84C85736164}" srcId="{F4B7F218-AB59-40BD-9748-8A4212F7A4DE}" destId="{AFE20372-1C96-427E-AC2E-5293464821FC}" srcOrd="0" destOrd="0" parTransId="{F56B869E-F0D6-404F-A3AC-EBB8E6C16F11}" sibTransId="{0FB01667-011E-443F-A89F-B622B40E1D22}"/>
    <dgm:cxn modelId="{F976BFAC-6092-4DC5-9C6B-E32ED790151C}" type="presOf" srcId="{A13BAA6A-14DB-4180-8A57-FFB168F4D93A}" destId="{897C92E0-18BD-401F-9F23-59ADC0980897}" srcOrd="0" destOrd="0" presId="urn:microsoft.com/office/officeart/2008/layout/AlternatingHexagons"/>
    <dgm:cxn modelId="{1BC2EE1F-F8C5-44AF-8203-063C4E26489C}" type="presOf" srcId="{AFE20372-1C96-427E-AC2E-5293464821FC}" destId="{CD3D1926-D8AC-4216-B740-BC888B13E1A7}" srcOrd="0" destOrd="0" presId="urn:microsoft.com/office/officeart/2008/layout/AlternatingHexagons"/>
    <dgm:cxn modelId="{DF6A85AB-7897-4629-8657-B0F396BD4DAD}" srcId="{E2E2FBDA-CEA7-4712-B284-4990938C161C}" destId="{A5E78FA7-86E2-4233-9E25-0C0324E25675}" srcOrd="0" destOrd="0" parTransId="{73999510-036C-478D-A8B3-D01D59F7FA41}" sibTransId="{3FDECD5A-1EF2-465E-B4C2-6B3D5AF41E25}"/>
    <dgm:cxn modelId="{59619483-0DE0-42C1-93BF-2779DA9C61E4}" srcId="{FAD67E27-8794-4CE9-B294-4CE810E47147}" destId="{F4B7F218-AB59-40BD-9748-8A4212F7A4DE}" srcOrd="1" destOrd="0" parTransId="{3A958004-8670-4897-B1D3-50F45ED800BE}" sibTransId="{1B58AC50-DCA5-4256-A327-0E867C44DF79}"/>
    <dgm:cxn modelId="{84D927A1-97E2-4A08-AC26-82841B5B02C5}" srcId="{FAD67E27-8794-4CE9-B294-4CE810E47147}" destId="{7353F467-FA2C-4BD3-9BC0-98E1F04934EC}" srcOrd="2" destOrd="0" parTransId="{169A11A8-3987-455B-BB1F-03D6D2A3E084}" sibTransId="{B8273A91-D6A5-441F-81AA-135228DB2461}"/>
    <dgm:cxn modelId="{96C9C111-CFB7-4F52-9F85-3BC8581D257D}" type="presOf" srcId="{B8273A91-D6A5-441F-81AA-135228DB2461}" destId="{70ACB058-5BCB-4B7B-967B-E87302C8D6F6}" srcOrd="0" destOrd="0" presId="urn:microsoft.com/office/officeart/2008/layout/AlternatingHexagons"/>
    <dgm:cxn modelId="{334E1907-34ED-4FA5-A06C-AC32CE0661C9}" type="presOf" srcId="{A5E78FA7-86E2-4233-9E25-0C0324E25675}" destId="{D7C05E5B-A193-4AFA-AD98-0FC825EE1CA9}" srcOrd="0" destOrd="0" presId="urn:microsoft.com/office/officeart/2008/layout/AlternatingHexagons"/>
    <dgm:cxn modelId="{EF53E074-B90B-45B6-AF50-D6D463EBD1A6}" type="presOf" srcId="{1B58AC50-DCA5-4256-A327-0E867C44DF79}" destId="{AC057E99-C224-41E7-9E8C-F847FB69D4EA}" srcOrd="0" destOrd="0" presId="urn:microsoft.com/office/officeart/2008/layout/AlternatingHexagons"/>
    <dgm:cxn modelId="{00CF3756-F9B5-4E08-A115-C6574C142E5C}" srcId="{FAD67E27-8794-4CE9-B294-4CE810E47147}" destId="{E2E2FBDA-CEA7-4712-B284-4990938C161C}" srcOrd="0" destOrd="0" parTransId="{89DDF8CA-7C39-49EC-A23F-974EACC0351D}" sibTransId="{2DAD977F-5D0F-4AA8-965E-354639AA3C3F}"/>
    <dgm:cxn modelId="{F943E6EE-D368-437C-9710-A3066DFFE686}" type="presOf" srcId="{E2E2FBDA-CEA7-4712-B284-4990938C161C}" destId="{18076B86-02FB-4591-BBAE-DF3B728F4B3D}" srcOrd="0" destOrd="0" presId="urn:microsoft.com/office/officeart/2008/layout/AlternatingHexagons"/>
    <dgm:cxn modelId="{FF2EF76A-A638-4768-93FF-FE0FEDBCBA76}" srcId="{7353F467-FA2C-4BD3-9BC0-98E1F04934EC}" destId="{A13BAA6A-14DB-4180-8A57-FFB168F4D93A}" srcOrd="0" destOrd="0" parTransId="{02C57762-F3A0-4729-A9A4-6C2E8DD967FA}" sibTransId="{5FFE396B-7C8D-4850-953C-4FA10B9E216C}"/>
    <dgm:cxn modelId="{02369A05-9A79-4683-89DC-D286682BEC30}" type="presOf" srcId="{FAD67E27-8794-4CE9-B294-4CE810E47147}" destId="{11269FCD-0E6C-45B0-BAD0-20179DB11D44}" srcOrd="0" destOrd="0" presId="urn:microsoft.com/office/officeart/2008/layout/AlternatingHexagons"/>
    <dgm:cxn modelId="{360FF4DF-72AC-4FB0-8A8F-424344D5C55D}" type="presParOf" srcId="{11269FCD-0E6C-45B0-BAD0-20179DB11D44}" destId="{1AB60E0D-EADC-479C-A962-2441B6BAB60E}" srcOrd="0" destOrd="0" presId="urn:microsoft.com/office/officeart/2008/layout/AlternatingHexagons"/>
    <dgm:cxn modelId="{FAD0C693-34CE-4BBE-8AF3-40C26D9E1BFF}" type="presParOf" srcId="{1AB60E0D-EADC-479C-A962-2441B6BAB60E}" destId="{18076B86-02FB-4591-BBAE-DF3B728F4B3D}" srcOrd="0" destOrd="0" presId="urn:microsoft.com/office/officeart/2008/layout/AlternatingHexagons"/>
    <dgm:cxn modelId="{EF874A44-A6C3-4D8B-A3FC-A87486D4DFBF}" type="presParOf" srcId="{1AB60E0D-EADC-479C-A962-2441B6BAB60E}" destId="{D7C05E5B-A193-4AFA-AD98-0FC825EE1CA9}" srcOrd="1" destOrd="0" presId="urn:microsoft.com/office/officeart/2008/layout/AlternatingHexagons"/>
    <dgm:cxn modelId="{A9BCF05F-6808-42AF-BF35-ECCF14D50B09}" type="presParOf" srcId="{1AB60E0D-EADC-479C-A962-2441B6BAB60E}" destId="{98723908-58ED-4B02-949D-10DE3ECCD991}" srcOrd="2" destOrd="0" presId="urn:microsoft.com/office/officeart/2008/layout/AlternatingHexagons"/>
    <dgm:cxn modelId="{8BB95A38-C3E2-414F-846D-FA2AEB2F619E}" type="presParOf" srcId="{1AB60E0D-EADC-479C-A962-2441B6BAB60E}" destId="{06E75A8E-3761-4271-80A9-6320AB7BBD11}" srcOrd="3" destOrd="0" presId="urn:microsoft.com/office/officeart/2008/layout/AlternatingHexagons"/>
    <dgm:cxn modelId="{89F67F8A-54BB-42B5-8440-2AF87318BA80}" type="presParOf" srcId="{1AB60E0D-EADC-479C-A962-2441B6BAB60E}" destId="{B540B688-07B9-4EA3-9988-2149F693EB38}" srcOrd="4" destOrd="0" presId="urn:microsoft.com/office/officeart/2008/layout/AlternatingHexagons"/>
    <dgm:cxn modelId="{5706D793-2C82-4592-AB96-09DF59FDA056}" type="presParOf" srcId="{11269FCD-0E6C-45B0-BAD0-20179DB11D44}" destId="{D1BC5F9B-5D62-4977-A4DC-F7F01449E3BD}" srcOrd="1" destOrd="0" presId="urn:microsoft.com/office/officeart/2008/layout/AlternatingHexagons"/>
    <dgm:cxn modelId="{3E97C30C-A224-4210-8397-947B510CFE77}" type="presParOf" srcId="{11269FCD-0E6C-45B0-BAD0-20179DB11D44}" destId="{FFC84C40-0077-416B-A9D7-70B9943B8CC5}" srcOrd="2" destOrd="0" presId="urn:microsoft.com/office/officeart/2008/layout/AlternatingHexagons"/>
    <dgm:cxn modelId="{D802F8A9-B507-4F65-B4D8-FD4A3315284F}" type="presParOf" srcId="{FFC84C40-0077-416B-A9D7-70B9943B8CC5}" destId="{7806C62C-66E7-4E30-B51D-1185DB004C2C}" srcOrd="0" destOrd="0" presId="urn:microsoft.com/office/officeart/2008/layout/AlternatingHexagons"/>
    <dgm:cxn modelId="{3A0B6927-9836-479F-95C0-3D3FCEC4283F}" type="presParOf" srcId="{FFC84C40-0077-416B-A9D7-70B9943B8CC5}" destId="{CD3D1926-D8AC-4216-B740-BC888B13E1A7}" srcOrd="1" destOrd="0" presId="urn:microsoft.com/office/officeart/2008/layout/AlternatingHexagons"/>
    <dgm:cxn modelId="{982FCE23-5D1C-463C-87F9-D1547129559B}" type="presParOf" srcId="{FFC84C40-0077-416B-A9D7-70B9943B8CC5}" destId="{A9DC92A4-1401-46EA-B368-5C877BA2AEAA}" srcOrd="2" destOrd="0" presId="urn:microsoft.com/office/officeart/2008/layout/AlternatingHexagons"/>
    <dgm:cxn modelId="{ED1B87F4-9E7B-4F51-819D-8D73A23B9E58}" type="presParOf" srcId="{FFC84C40-0077-416B-A9D7-70B9943B8CC5}" destId="{8EF748F3-ED07-4AD0-8944-368E97EAE69D}" srcOrd="3" destOrd="0" presId="urn:microsoft.com/office/officeart/2008/layout/AlternatingHexagons"/>
    <dgm:cxn modelId="{D31E5D22-4332-48D0-B4B3-5CE5AC7B51C1}" type="presParOf" srcId="{FFC84C40-0077-416B-A9D7-70B9943B8CC5}" destId="{AC057E99-C224-41E7-9E8C-F847FB69D4EA}" srcOrd="4" destOrd="0" presId="urn:microsoft.com/office/officeart/2008/layout/AlternatingHexagons"/>
    <dgm:cxn modelId="{20AA65AB-8D8D-42DB-86AE-5F5193733478}" type="presParOf" srcId="{11269FCD-0E6C-45B0-BAD0-20179DB11D44}" destId="{B90E2CD2-EB96-4D06-A77B-C1CADD1AA6C6}" srcOrd="3" destOrd="0" presId="urn:microsoft.com/office/officeart/2008/layout/AlternatingHexagons"/>
    <dgm:cxn modelId="{509B9320-7A26-44F4-A683-3E17A2F71162}" type="presParOf" srcId="{11269FCD-0E6C-45B0-BAD0-20179DB11D44}" destId="{940D088B-5222-46B9-9404-B251406776E0}" srcOrd="4" destOrd="0" presId="urn:microsoft.com/office/officeart/2008/layout/AlternatingHexagons"/>
    <dgm:cxn modelId="{45C7F7AC-3015-4521-B1D0-64C0B2215B40}" type="presParOf" srcId="{940D088B-5222-46B9-9404-B251406776E0}" destId="{EFAF5030-A91C-4DA8-90CA-1F8DD8B26412}" srcOrd="0" destOrd="0" presId="urn:microsoft.com/office/officeart/2008/layout/AlternatingHexagons"/>
    <dgm:cxn modelId="{8BFA1FD7-748C-4B38-98D9-5AE9DD45AB53}" type="presParOf" srcId="{940D088B-5222-46B9-9404-B251406776E0}" destId="{897C92E0-18BD-401F-9F23-59ADC0980897}" srcOrd="1" destOrd="0" presId="urn:microsoft.com/office/officeart/2008/layout/AlternatingHexagons"/>
    <dgm:cxn modelId="{DD656E6A-4FF6-4156-A651-D584FEE758EB}" type="presParOf" srcId="{940D088B-5222-46B9-9404-B251406776E0}" destId="{3C5940E5-E49C-4E7C-999D-6E8CD7FAFDDA}" srcOrd="2" destOrd="0" presId="urn:microsoft.com/office/officeart/2008/layout/AlternatingHexagons"/>
    <dgm:cxn modelId="{D34ACF4C-52DA-4F2B-8E56-AFD36B90AAB5}" type="presParOf" srcId="{940D088B-5222-46B9-9404-B251406776E0}" destId="{3D1EA39E-982D-47B9-BCB2-CC33B0EF607A}" srcOrd="3" destOrd="0" presId="urn:microsoft.com/office/officeart/2008/layout/AlternatingHexagons"/>
    <dgm:cxn modelId="{155028AA-4F16-41B0-A95A-0DB2F600496F}" type="presParOf" srcId="{940D088B-5222-46B9-9404-B251406776E0}" destId="{70ACB058-5BCB-4B7B-967B-E87302C8D6F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76B86-02FB-4591-BBAE-DF3B728F4B3D}">
      <dsp:nvSpPr>
        <dsp:cNvPr id="0" name=""/>
        <dsp:cNvSpPr/>
      </dsp:nvSpPr>
      <dsp:spPr>
        <a:xfrm rot="5400000">
          <a:off x="2630104" y="97992"/>
          <a:ext cx="1506471" cy="1310630"/>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solidFill>
                <a:schemeClr val="tx1"/>
              </a:solidFill>
              <a:latin typeface="Arial Rounded MT Bold" panose="020F0704030504030204" pitchFamily="34" charset="0"/>
            </a:rPr>
            <a:t>Rehab: </a:t>
          </a:r>
          <a:r>
            <a:rPr lang="fr-BE" sz="1600" kern="1200" dirty="0" err="1" smtClean="0">
              <a:solidFill>
                <a:schemeClr val="tx1"/>
              </a:solidFill>
              <a:latin typeface="Arial Rounded MT Bold" panose="020F0704030504030204" pitchFamily="34" charset="0"/>
            </a:rPr>
            <a:t>specialised</a:t>
          </a:r>
          <a:r>
            <a:rPr lang="fr-BE" sz="1600" kern="1200" dirty="0" smtClean="0">
              <a:solidFill>
                <a:schemeClr val="tx1"/>
              </a:solidFill>
              <a:latin typeface="Arial Rounded MT Bold" panose="020F0704030504030204" pitchFamily="34" charset="0"/>
            </a:rPr>
            <a:t> services</a:t>
          </a:r>
          <a:endParaRPr lang="en-GB" sz="1600" kern="1200" dirty="0">
            <a:solidFill>
              <a:schemeClr val="tx1"/>
            </a:solidFill>
            <a:latin typeface="Arial Rounded MT Bold" panose="020F0704030504030204" pitchFamily="34" charset="0"/>
          </a:endParaRPr>
        </a:p>
      </dsp:txBody>
      <dsp:txXfrm rot="-5400000">
        <a:off x="2932264" y="234830"/>
        <a:ext cx="902150" cy="1036955"/>
      </dsp:txXfrm>
    </dsp:sp>
    <dsp:sp modelId="{D7C05E5B-A193-4AFA-AD98-0FC825EE1CA9}">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BE" sz="1400" kern="1200" dirty="0" err="1" smtClean="0">
              <a:latin typeface="Arial Rounded MT Bold" panose="020F0704030504030204" pitchFamily="34" charset="0"/>
            </a:rPr>
            <a:t>Humanité&amp;Inclusion</a:t>
          </a:r>
          <a:endParaRPr lang="en-GB" sz="1400" kern="1200" dirty="0">
            <a:latin typeface="Arial Rounded MT Bold" panose="020F0704030504030204" pitchFamily="34" charset="0"/>
          </a:endParaRPr>
        </a:p>
      </dsp:txBody>
      <dsp:txXfrm>
        <a:off x="4078426" y="301365"/>
        <a:ext cx="1681222" cy="903882"/>
      </dsp:txXfrm>
    </dsp:sp>
    <dsp:sp modelId="{B540B688-07B9-4EA3-9988-2149F693EB38}">
      <dsp:nvSpPr>
        <dsp:cNvPr id="0" name=""/>
        <dsp:cNvSpPr/>
      </dsp:nvSpPr>
      <dsp:spPr>
        <a:xfrm rot="5400000">
          <a:off x="1214624" y="97992"/>
          <a:ext cx="1506471" cy="1310630"/>
        </a:xfrm>
        <a:prstGeom prst="hexagon">
          <a:avLst>
            <a:gd name="adj" fmla="val 25000"/>
            <a:gd name="vf" fmla="val 11547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516784" y="234830"/>
        <a:ext cx="902150" cy="1036955"/>
      </dsp:txXfrm>
    </dsp:sp>
    <dsp:sp modelId="{7806C62C-66E7-4E30-B51D-1185DB004C2C}">
      <dsp:nvSpPr>
        <dsp:cNvPr id="0" name=""/>
        <dsp:cNvSpPr/>
      </dsp:nvSpPr>
      <dsp:spPr>
        <a:xfrm rot="5400000">
          <a:off x="1919652" y="1376684"/>
          <a:ext cx="1506471" cy="1310630"/>
        </a:xfrm>
        <a:prstGeom prst="hexagon">
          <a:avLst>
            <a:gd name="adj" fmla="val 25000"/>
            <a:gd name="vf" fmla="val 11547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smtClean="0">
              <a:solidFill>
                <a:schemeClr val="tx1"/>
              </a:solidFill>
              <a:latin typeface="Arial Rounded MT Bold" panose="020F0704030504030204" pitchFamily="34" charset="0"/>
            </a:rPr>
            <a:t>MCH: Entry point</a:t>
          </a:r>
          <a:endParaRPr lang="en-GB" sz="1600" kern="1200" dirty="0">
            <a:solidFill>
              <a:schemeClr val="tx1"/>
            </a:solidFill>
            <a:latin typeface="Arial Rounded MT Bold" panose="020F0704030504030204" pitchFamily="34" charset="0"/>
          </a:endParaRPr>
        </a:p>
      </dsp:txBody>
      <dsp:txXfrm rot="-5400000">
        <a:off x="2221812" y="1513522"/>
        <a:ext cx="902150" cy="1036955"/>
      </dsp:txXfrm>
    </dsp:sp>
    <dsp:sp modelId="{CD3D1926-D8AC-4216-B740-BC888B13E1A7}">
      <dsp:nvSpPr>
        <dsp:cNvPr id="0" name=""/>
        <dsp:cNvSpPr/>
      </dsp:nvSpPr>
      <dsp:spPr>
        <a:xfrm>
          <a:off x="336351" y="1580058"/>
          <a:ext cx="1626989"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GB" sz="2000" kern="1200" dirty="0">
            <a:latin typeface="Arial Rounded MT Bold" panose="020F0704030504030204" pitchFamily="34" charset="0"/>
          </a:endParaRPr>
        </a:p>
      </dsp:txBody>
      <dsp:txXfrm>
        <a:off x="336351" y="1580058"/>
        <a:ext cx="1626989" cy="903882"/>
      </dsp:txXfrm>
    </dsp:sp>
    <dsp:sp modelId="{AC057E99-C224-41E7-9E8C-F847FB69D4EA}">
      <dsp:nvSpPr>
        <dsp:cNvPr id="0" name=""/>
        <dsp:cNvSpPr/>
      </dsp:nvSpPr>
      <dsp:spPr>
        <a:xfrm rot="5400000">
          <a:off x="3335133" y="1376684"/>
          <a:ext cx="1506471" cy="1310630"/>
        </a:xfrm>
        <a:prstGeom prst="hexagon">
          <a:avLst>
            <a:gd name="adj" fmla="val 25000"/>
            <a:gd name="vf" fmla="val 11547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tx1"/>
              </a:solidFill>
              <a:latin typeface="Arial Rounded MT Bold"/>
            </a:rPr>
            <a:t>RBC as approach of interventions</a:t>
          </a:r>
        </a:p>
      </dsp:txBody>
      <dsp:txXfrm rot="-5400000">
        <a:off x="3637293" y="1513522"/>
        <a:ext cx="902150" cy="1036955"/>
      </dsp:txXfrm>
    </dsp:sp>
    <dsp:sp modelId="{EFAF5030-A91C-4DA8-90CA-1F8DD8B26412}">
      <dsp:nvSpPr>
        <dsp:cNvPr id="0" name=""/>
        <dsp:cNvSpPr/>
      </dsp:nvSpPr>
      <dsp:spPr>
        <a:xfrm rot="5400000">
          <a:off x="2630104" y="2655377"/>
          <a:ext cx="1506471" cy="1310630"/>
        </a:xfrm>
        <a:prstGeom prst="hexagon">
          <a:avLst>
            <a:gd name="adj" fmla="val 25000"/>
            <a:gd name="vf" fmla="val 11547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dirty="0" smtClean="0">
              <a:solidFill>
                <a:schemeClr val="tx1"/>
              </a:solidFill>
              <a:latin typeface="Arial Rounded MT Bold" panose="020F0704030504030204" pitchFamily="34" charset="0"/>
            </a:rPr>
            <a:t>Inclusive Education 3-6 and, </a:t>
          </a:r>
          <a:r>
            <a:rPr lang="fr-BE" sz="1200" kern="1200" dirty="0" err="1" smtClean="0">
              <a:solidFill>
                <a:schemeClr val="tx1"/>
              </a:solidFill>
              <a:latin typeface="Arial Rounded MT Bold" panose="020F0704030504030204" pitchFamily="34" charset="0"/>
            </a:rPr>
            <a:t>pre-school</a:t>
          </a:r>
          <a:endParaRPr lang="en-GB" sz="1200" kern="1200" dirty="0">
            <a:solidFill>
              <a:schemeClr val="tx1"/>
            </a:solidFill>
            <a:latin typeface="Arial Rounded MT Bold" panose="020F0704030504030204" pitchFamily="34" charset="0"/>
          </a:endParaRPr>
        </a:p>
      </dsp:txBody>
      <dsp:txXfrm rot="-5400000">
        <a:off x="2932264" y="2792215"/>
        <a:ext cx="902150" cy="1036955"/>
      </dsp:txXfrm>
    </dsp:sp>
    <dsp:sp modelId="{897C92E0-18BD-401F-9F23-59ADC0980897}">
      <dsp:nvSpPr>
        <dsp:cNvPr id="0" name=""/>
        <dsp:cNvSpPr/>
      </dsp:nvSpPr>
      <dsp:spPr>
        <a:xfrm>
          <a:off x="4078426" y="2858751"/>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fr-BE" sz="1400" kern="1200" dirty="0" smtClean="0"/>
            <a:t>Inclusive ECD</a:t>
          </a:r>
          <a:endParaRPr lang="en-GB" sz="1400" kern="1200" dirty="0"/>
        </a:p>
      </dsp:txBody>
      <dsp:txXfrm>
        <a:off x="4078426" y="2858751"/>
        <a:ext cx="1681222" cy="903882"/>
      </dsp:txXfrm>
    </dsp:sp>
    <dsp:sp modelId="{70ACB058-5BCB-4B7B-967B-E87302C8D6F6}">
      <dsp:nvSpPr>
        <dsp:cNvPr id="0" name=""/>
        <dsp:cNvSpPr/>
      </dsp:nvSpPr>
      <dsp:spPr>
        <a:xfrm rot="5400000">
          <a:off x="1214624" y="2655377"/>
          <a:ext cx="1506471" cy="1310630"/>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52E81-7204-49A6-AB1C-EB1396CC70BA}" type="datetimeFigureOut">
              <a:rPr lang="fr-BE" smtClean="0"/>
              <a:t>9/05/2018</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235E1-9CBF-4FCE-BC4B-ABBB31801423}" type="slidenum">
              <a:rPr lang="fr-BE" smtClean="0"/>
              <a:t>‹N°›</a:t>
            </a:fld>
            <a:endParaRPr lang="fr-BE"/>
          </a:p>
        </p:txBody>
      </p:sp>
    </p:spTree>
    <p:extLst>
      <p:ext uri="{BB962C8B-B14F-4D97-AF65-F5344CB8AC3E}">
        <p14:creationId xmlns:p14="http://schemas.microsoft.com/office/powerpoint/2010/main" val="280363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What</a:t>
            </a:r>
            <a:r>
              <a:rPr lang="es-ES" baseline="0" dirty="0" smtClean="0"/>
              <a:t> do </a:t>
            </a:r>
            <a:r>
              <a:rPr lang="es-ES" baseline="0" dirty="0" err="1" smtClean="0"/>
              <a:t>we</a:t>
            </a:r>
            <a:r>
              <a:rPr lang="es-ES" baseline="0" dirty="0" smtClean="0"/>
              <a:t> </a:t>
            </a:r>
            <a:r>
              <a:rPr lang="es-ES" baseline="0" dirty="0" err="1" smtClean="0"/>
              <a:t>understand</a:t>
            </a:r>
            <a:r>
              <a:rPr lang="es-ES" baseline="0" dirty="0" smtClean="0"/>
              <a:t> as </a:t>
            </a:r>
            <a:r>
              <a:rPr lang="es-ES" baseline="0" dirty="0" err="1" smtClean="0"/>
              <a:t>Early</a:t>
            </a:r>
            <a:r>
              <a:rPr lang="es-ES" baseline="0" dirty="0" smtClean="0"/>
              <a:t> </a:t>
            </a:r>
            <a:r>
              <a:rPr lang="es-ES" baseline="0" dirty="0" err="1" smtClean="0"/>
              <a:t>Childhood</a:t>
            </a:r>
            <a:r>
              <a:rPr lang="es-ES" baseline="0" dirty="0" smtClean="0"/>
              <a:t> </a:t>
            </a:r>
            <a:r>
              <a:rPr lang="es-ES" baseline="0" dirty="0" err="1" smtClean="0"/>
              <a:t>Development</a:t>
            </a:r>
            <a:r>
              <a:rPr lang="es-ES" baseline="0" dirty="0" smtClean="0"/>
              <a:t>? </a:t>
            </a:r>
          </a:p>
          <a:p>
            <a:endParaRPr lang="es-ES" baseline="0" dirty="0" smtClean="0"/>
          </a:p>
          <a:p>
            <a:r>
              <a:rPr lang="es-ES" baseline="0" dirty="0" err="1" smtClean="0"/>
              <a:t>This</a:t>
            </a:r>
            <a:r>
              <a:rPr lang="es-ES" baseline="0" dirty="0" smtClean="0"/>
              <a:t> </a:t>
            </a:r>
            <a:r>
              <a:rPr lang="es-ES" baseline="0" dirty="0" err="1" smtClean="0"/>
              <a:t>term</a:t>
            </a:r>
            <a:r>
              <a:rPr lang="es-ES" baseline="0" dirty="0" smtClean="0"/>
              <a:t> </a:t>
            </a:r>
            <a:r>
              <a:rPr lang="es-ES" baseline="0" dirty="0" err="1" smtClean="0"/>
              <a:t>applies</a:t>
            </a:r>
            <a:r>
              <a:rPr lang="es-ES" baseline="0" dirty="0" smtClean="0"/>
              <a:t> </a:t>
            </a:r>
            <a:r>
              <a:rPr lang="es-ES" baseline="0" dirty="0" err="1" smtClean="0"/>
              <a:t>generically</a:t>
            </a:r>
            <a:r>
              <a:rPr lang="es-ES" baseline="0" dirty="0" smtClean="0"/>
              <a:t> to </a:t>
            </a:r>
            <a:r>
              <a:rPr lang="es-ES" baseline="0" dirty="0" err="1" smtClean="0"/>
              <a:t>both</a:t>
            </a:r>
            <a:r>
              <a:rPr lang="es-ES" baseline="0" dirty="0" smtClean="0"/>
              <a:t>:</a:t>
            </a:r>
          </a:p>
          <a:p>
            <a:pPr marL="285750" indent="-285750" algn="just">
              <a:buFont typeface="Arial" panose="020B0604020202020204" pitchFamily="34" charset="0"/>
              <a:buChar char="•"/>
            </a:pPr>
            <a:r>
              <a:rPr lang="en-US" sz="1200" dirty="0" smtClean="0">
                <a:latin typeface="Californian FB" panose="0207040306080B030204" pitchFamily="18" charset="0"/>
                <a:ea typeface="Batang" panose="02030600000101010101" pitchFamily="18" charset="-127"/>
                <a:cs typeface="Arial" panose="020B0604020202020204" pitchFamily="34" charset="0"/>
              </a:rPr>
              <a:t>A child’s cognitive, social, emotional and physical development (from 0 to 3 or from 0 to 6, usually</a:t>
            </a:r>
            <a:r>
              <a:rPr lang="en-US" sz="1200" baseline="0" dirty="0" smtClean="0">
                <a:latin typeface="Californian FB" panose="0207040306080B030204" pitchFamily="18" charset="0"/>
                <a:ea typeface="Batang" panose="02030600000101010101" pitchFamily="18" charset="-127"/>
                <a:cs typeface="Arial" panose="020B0604020202020204" pitchFamily="34" charset="0"/>
              </a:rPr>
              <a:t> before school age</a:t>
            </a:r>
            <a:r>
              <a:rPr lang="en-US" sz="1200" dirty="0" smtClean="0">
                <a:latin typeface="Californian FB" panose="0207040306080B030204" pitchFamily="18" charset="0"/>
                <a:ea typeface="Batang" panose="02030600000101010101" pitchFamily="18" charset="-127"/>
                <a:cs typeface="Arial" panose="020B0604020202020204" pitchFamily="34" charset="0"/>
              </a:rPr>
              <a:t>)</a:t>
            </a:r>
          </a:p>
          <a:p>
            <a:pPr marL="285750" indent="-285750" algn="just">
              <a:buFont typeface="Arial" panose="020B0604020202020204" pitchFamily="34" charset="0"/>
              <a:buChar char="•"/>
            </a:pPr>
            <a:endParaRPr lang="en-US" sz="1200" dirty="0" smtClean="0">
              <a:latin typeface="Californian FB" panose="0207040306080B030204" pitchFamily="18" charset="0"/>
              <a:ea typeface="Batang" panose="02030600000101010101" pitchFamily="18" charset="-127"/>
              <a:cs typeface="Arial" panose="020B0604020202020204" pitchFamily="34" charset="0"/>
            </a:endParaRPr>
          </a:p>
          <a:p>
            <a:pPr marL="285750" indent="-285750" algn="just">
              <a:buFont typeface="Arial" panose="020B0604020202020204" pitchFamily="34" charset="0"/>
              <a:buChar char="•"/>
            </a:pPr>
            <a:r>
              <a:rPr lang="en-US" sz="1200" dirty="0" smtClean="0">
                <a:latin typeface="Californian FB" panose="0207040306080B030204" pitchFamily="18" charset="0"/>
                <a:ea typeface="Batang" panose="02030600000101010101" pitchFamily="18" charset="-127"/>
                <a:cs typeface="Arial" panose="020B0604020202020204" pitchFamily="34" charset="0"/>
              </a:rPr>
              <a:t>A range of programs which have the ultimate goal of improving young’s children capacity to develop and learn, and which may occur at many different levels (child, family and community) and across different sectors such as health, education and social protection. </a:t>
            </a:r>
          </a:p>
          <a:p>
            <a:endParaRPr lang="es-ES" dirty="0"/>
          </a:p>
        </p:txBody>
      </p:sp>
      <p:sp>
        <p:nvSpPr>
          <p:cNvPr id="4" name="Slide Number Placeholder 3"/>
          <p:cNvSpPr>
            <a:spLocks noGrp="1"/>
          </p:cNvSpPr>
          <p:nvPr>
            <p:ph type="sldNum" sz="quarter" idx="10"/>
          </p:nvPr>
        </p:nvSpPr>
        <p:spPr/>
        <p:txBody>
          <a:bodyPr/>
          <a:lstStyle/>
          <a:p>
            <a:fld id="{0AB58E7C-AC33-4478-84AF-67F0EAB5A7B7}" type="slidenum">
              <a:rPr lang="es-ES" smtClean="0"/>
              <a:t>1</a:t>
            </a:fld>
            <a:endParaRPr lang="es-ES"/>
          </a:p>
        </p:txBody>
      </p:sp>
    </p:spTree>
    <p:extLst>
      <p:ext uri="{BB962C8B-B14F-4D97-AF65-F5344CB8AC3E}">
        <p14:creationId xmlns:p14="http://schemas.microsoft.com/office/powerpoint/2010/main" val="301420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The intervention </a:t>
            </a:r>
            <a:r>
              <a:rPr lang="fr-BE" dirty="0" err="1" smtClean="0"/>
              <a:t>begins</a:t>
            </a:r>
            <a:r>
              <a:rPr lang="fr-BE" baseline="0" dirty="0" smtClean="0"/>
              <a:t> </a:t>
            </a:r>
            <a:r>
              <a:rPr lang="fr-BE" baseline="0" dirty="0" err="1" smtClean="0"/>
              <a:t>with</a:t>
            </a:r>
            <a:r>
              <a:rPr lang="fr-BE" baseline="0" dirty="0" smtClean="0"/>
              <a:t> an observation. The Blue Box </a:t>
            </a:r>
            <a:r>
              <a:rPr lang="fr-BE" baseline="0" dirty="0" err="1" smtClean="0"/>
              <a:t>includes</a:t>
            </a:r>
            <a:r>
              <a:rPr lang="fr-BE" baseline="0" dirty="0" smtClean="0"/>
              <a:t> a « </a:t>
            </a:r>
            <a:r>
              <a:rPr lang="fr-BE" baseline="0" dirty="0" err="1" smtClean="0"/>
              <a:t>Developmental</a:t>
            </a:r>
            <a:r>
              <a:rPr lang="fr-BE" baseline="0" dirty="0" smtClean="0"/>
              <a:t> Journal ». In the first page, </a:t>
            </a:r>
            <a:r>
              <a:rPr lang="fr-BE" baseline="0" dirty="0" err="1" smtClean="0"/>
              <a:t>together</a:t>
            </a:r>
            <a:r>
              <a:rPr lang="fr-BE" baseline="0" dirty="0" smtClean="0"/>
              <a:t> </a:t>
            </a:r>
            <a:r>
              <a:rPr lang="fr-BE" baseline="0" dirty="0" err="1" smtClean="0"/>
              <a:t>with</a:t>
            </a:r>
            <a:r>
              <a:rPr lang="fr-BE" baseline="0" dirty="0" smtClean="0"/>
              <a:t> the </a:t>
            </a:r>
            <a:r>
              <a:rPr lang="fr-BE" baseline="0" dirty="0" err="1" smtClean="0"/>
              <a:t>family</a:t>
            </a:r>
            <a:r>
              <a:rPr lang="fr-BE" baseline="0" dirty="0" smtClean="0"/>
              <a:t>, </a:t>
            </a:r>
            <a:r>
              <a:rPr lang="fr-BE" baseline="0" dirty="0" err="1" smtClean="0"/>
              <a:t>we</a:t>
            </a:r>
            <a:r>
              <a:rPr lang="fr-BE" baseline="0" dirty="0" smtClean="0"/>
              <a:t> </a:t>
            </a:r>
            <a:r>
              <a:rPr lang="fr-BE" baseline="0" dirty="0" err="1" smtClean="0"/>
              <a:t>gather</a:t>
            </a:r>
            <a:r>
              <a:rPr lang="fr-BE" baseline="0" dirty="0" smtClean="0"/>
              <a:t> important information about the </a:t>
            </a:r>
            <a:r>
              <a:rPr lang="fr-BE" baseline="0" dirty="0" err="1" smtClean="0"/>
              <a:t>child</a:t>
            </a:r>
            <a:r>
              <a:rPr lang="fr-BE" baseline="0" dirty="0" smtClean="0"/>
              <a:t>. </a:t>
            </a:r>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14</a:t>
            </a:fld>
            <a:endParaRPr lang="en-GB"/>
          </a:p>
        </p:txBody>
      </p:sp>
    </p:spTree>
    <p:extLst>
      <p:ext uri="{BB962C8B-B14F-4D97-AF65-F5344CB8AC3E}">
        <p14:creationId xmlns:p14="http://schemas.microsoft.com/office/powerpoint/2010/main" val="6692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childhood workers have been trained to observe the child and the family or caregivers  in their natural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Observing the interaction between the caregivers and the child is very important.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part of a family-centered approach, </a:t>
            </a:r>
            <a:r>
              <a:rPr lang="en-US" baseline="0" dirty="0" err="1" smtClean="0"/>
              <a:t>workes</a:t>
            </a:r>
            <a:r>
              <a:rPr lang="en-US" baseline="0" dirty="0" smtClean="0"/>
              <a:t> are trained to empower caregivers by praising for the positive </a:t>
            </a:r>
            <a:r>
              <a:rPr lang="en-US" baseline="0" dirty="0" err="1" smtClean="0"/>
              <a:t>behaviours</a:t>
            </a:r>
            <a:r>
              <a:rPr lang="en-US" baseline="0" dirty="0" smtClean="0"/>
              <a:t> they show towards the child.</a:t>
            </a:r>
            <a:endParaRPr lang="en-US" dirty="0" smtClean="0"/>
          </a:p>
          <a:p>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15</a:t>
            </a:fld>
            <a:endParaRPr lang="en-GB"/>
          </a:p>
        </p:txBody>
      </p:sp>
    </p:spTree>
    <p:extLst>
      <p:ext uri="{BB962C8B-B14F-4D97-AF65-F5344CB8AC3E}">
        <p14:creationId xmlns:p14="http://schemas.microsoft.com/office/powerpoint/2010/main" val="168956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Example</a:t>
            </a:r>
            <a:r>
              <a:rPr lang="fr-BE" dirty="0" smtClean="0"/>
              <a:t> , Activity</a:t>
            </a:r>
            <a:r>
              <a:rPr lang="fr-BE" baseline="0" dirty="0" smtClean="0"/>
              <a:t> </a:t>
            </a:r>
            <a:r>
              <a:rPr lang="fr-BE" baseline="0" dirty="0" err="1" smtClean="0"/>
              <a:t>card</a:t>
            </a:r>
            <a:r>
              <a:rPr lang="fr-BE" baseline="0" dirty="0" smtClean="0"/>
              <a:t> M 3: </a:t>
            </a:r>
            <a:r>
              <a:rPr lang="fr-BE" baseline="0" dirty="0" err="1" smtClean="0"/>
              <a:t>Lying</a:t>
            </a:r>
            <a:r>
              <a:rPr lang="fr-BE" baseline="0" dirty="0" smtClean="0"/>
              <a:t> on </a:t>
            </a:r>
            <a:r>
              <a:rPr lang="fr-BE" baseline="0" dirty="0" err="1" smtClean="0"/>
              <a:t>tummy</a:t>
            </a:r>
            <a:r>
              <a:rPr lang="fr-BE" baseline="0" dirty="0" smtClean="0"/>
              <a:t> for </a:t>
            </a:r>
            <a:r>
              <a:rPr lang="fr-BE" baseline="0" dirty="0" err="1" smtClean="0"/>
              <a:t>increasingly</a:t>
            </a:r>
            <a:r>
              <a:rPr lang="fr-BE" baseline="0" dirty="0" smtClean="0"/>
              <a:t> longer </a:t>
            </a:r>
            <a:r>
              <a:rPr lang="fr-BE" baseline="0" dirty="0" err="1" smtClean="0"/>
              <a:t>periods</a:t>
            </a:r>
            <a:r>
              <a:rPr lang="fr-BE" baseline="0" dirty="0" smtClean="0"/>
              <a:t>. This </a:t>
            </a:r>
            <a:r>
              <a:rPr lang="fr-BE" baseline="0" dirty="0" err="1" smtClean="0"/>
              <a:t>card</a:t>
            </a:r>
            <a:r>
              <a:rPr lang="fr-BE" baseline="0" dirty="0" smtClean="0"/>
              <a:t> </a:t>
            </a:r>
            <a:r>
              <a:rPr lang="fr-BE" baseline="0" dirty="0" err="1" smtClean="0"/>
              <a:t>just</a:t>
            </a:r>
            <a:r>
              <a:rPr lang="fr-BE" baseline="0" dirty="0" smtClean="0"/>
              <a:t> </a:t>
            </a:r>
            <a:r>
              <a:rPr lang="fr-BE" baseline="0" dirty="0" err="1" smtClean="0"/>
              <a:t>ideas</a:t>
            </a:r>
            <a:r>
              <a:rPr lang="fr-BE" baseline="0" dirty="0" smtClean="0"/>
              <a:t> to the </a:t>
            </a:r>
            <a:r>
              <a:rPr lang="fr-BE" baseline="0" dirty="0" err="1" smtClean="0"/>
              <a:t>caregivers</a:t>
            </a:r>
            <a:r>
              <a:rPr lang="fr-BE" baseline="0" dirty="0" smtClean="0"/>
              <a:t> </a:t>
            </a:r>
            <a:r>
              <a:rPr lang="fr-BE" baseline="0" dirty="0" err="1" smtClean="0"/>
              <a:t>so</a:t>
            </a:r>
            <a:r>
              <a:rPr lang="fr-BE" baseline="0" dirty="0" smtClean="0"/>
              <a:t> </a:t>
            </a:r>
            <a:r>
              <a:rPr lang="fr-BE" baseline="0" dirty="0" err="1" smtClean="0"/>
              <a:t>they</a:t>
            </a:r>
            <a:r>
              <a:rPr lang="fr-BE" baseline="0" dirty="0" smtClean="0"/>
              <a:t> </a:t>
            </a:r>
            <a:r>
              <a:rPr lang="fr-BE" baseline="0" dirty="0" err="1" smtClean="0"/>
              <a:t>can</a:t>
            </a:r>
            <a:r>
              <a:rPr lang="fr-BE" baseline="0" dirty="0" smtClean="0"/>
              <a:t> </a:t>
            </a:r>
            <a:r>
              <a:rPr lang="fr-BE" baseline="0" dirty="0" err="1" smtClean="0"/>
              <a:t>get</a:t>
            </a:r>
            <a:r>
              <a:rPr lang="fr-BE" baseline="0" dirty="0" smtClean="0"/>
              <a:t> the </a:t>
            </a:r>
            <a:r>
              <a:rPr lang="fr-BE" baseline="0" dirty="0" err="1" smtClean="0"/>
              <a:t>child</a:t>
            </a:r>
            <a:r>
              <a:rPr lang="fr-BE" baseline="0" dirty="0" smtClean="0"/>
              <a:t> use to </a:t>
            </a:r>
            <a:r>
              <a:rPr lang="fr-BE" baseline="0" dirty="0" err="1" smtClean="0"/>
              <a:t>spend</a:t>
            </a:r>
            <a:r>
              <a:rPr lang="fr-BE" baseline="0" dirty="0" smtClean="0"/>
              <a:t> time on </a:t>
            </a:r>
            <a:r>
              <a:rPr lang="fr-BE" baseline="0" dirty="0" err="1" smtClean="0"/>
              <a:t>her</a:t>
            </a:r>
            <a:r>
              <a:rPr lang="fr-BE" baseline="0" dirty="0" smtClean="0"/>
              <a:t> </a:t>
            </a:r>
            <a:r>
              <a:rPr lang="fr-BE" baseline="0" dirty="0" err="1" smtClean="0"/>
              <a:t>tummy</a:t>
            </a:r>
            <a:r>
              <a:rPr lang="fr-BE" baseline="0" dirty="0" smtClean="0"/>
              <a:t>. The front of the </a:t>
            </a:r>
            <a:r>
              <a:rPr lang="fr-BE" baseline="0" dirty="0" err="1" smtClean="0"/>
              <a:t>card</a:t>
            </a:r>
            <a:r>
              <a:rPr lang="fr-BE" baseline="0" dirty="0" smtClean="0"/>
              <a:t> shows </a:t>
            </a:r>
            <a:r>
              <a:rPr lang="fr-BE" baseline="0" dirty="0" err="1" smtClean="0"/>
              <a:t>some</a:t>
            </a:r>
            <a:r>
              <a:rPr lang="fr-BE" baseline="0" dirty="0" smtClean="0"/>
              <a:t> </a:t>
            </a:r>
            <a:r>
              <a:rPr lang="fr-BE" baseline="0" dirty="0" err="1" smtClean="0"/>
              <a:t>drawings</a:t>
            </a:r>
            <a:r>
              <a:rPr lang="fr-BE" baseline="0" dirty="0" smtClean="0"/>
              <a:t> </a:t>
            </a:r>
            <a:r>
              <a:rPr lang="fr-BE" baseline="0" dirty="0" err="1" smtClean="0"/>
              <a:t>that</a:t>
            </a:r>
            <a:r>
              <a:rPr lang="fr-BE" baseline="0" dirty="0" smtClean="0"/>
              <a:t> are </a:t>
            </a:r>
            <a:r>
              <a:rPr lang="fr-BE" baseline="0" dirty="0" err="1" smtClean="0"/>
              <a:t>supposed</a:t>
            </a:r>
            <a:r>
              <a:rPr lang="fr-BE" baseline="0" dirty="0" smtClean="0"/>
              <a:t> to </a:t>
            </a:r>
            <a:r>
              <a:rPr lang="fr-BE" baseline="0" dirty="0" err="1" smtClean="0"/>
              <a:t>be</a:t>
            </a:r>
            <a:r>
              <a:rPr lang="fr-BE" baseline="0" dirty="0" smtClean="0"/>
              <a:t> self </a:t>
            </a:r>
            <a:r>
              <a:rPr lang="fr-BE" baseline="0" dirty="0" err="1" smtClean="0"/>
              <a:t>explanatory</a:t>
            </a:r>
            <a:r>
              <a:rPr lang="fr-BE" baseline="0" dirty="0" smtClean="0"/>
              <a:t>. The back of the </a:t>
            </a:r>
            <a:r>
              <a:rPr lang="fr-BE" baseline="0" dirty="0" err="1" smtClean="0"/>
              <a:t>card</a:t>
            </a:r>
            <a:r>
              <a:rPr lang="fr-BE" baseline="0" dirty="0" smtClean="0"/>
              <a:t> </a:t>
            </a:r>
            <a:r>
              <a:rPr lang="fr-BE" baseline="0" dirty="0" err="1" smtClean="0"/>
              <a:t>includes</a:t>
            </a:r>
            <a:r>
              <a:rPr lang="fr-BE" baseline="0" dirty="0" smtClean="0"/>
              <a:t> a lot of information </a:t>
            </a:r>
            <a:r>
              <a:rPr lang="fr-BE" baseline="0" dirty="0" err="1" smtClean="0"/>
              <a:t>that</a:t>
            </a:r>
            <a:r>
              <a:rPr lang="fr-BE" baseline="0" dirty="0" smtClean="0"/>
              <a:t> the </a:t>
            </a:r>
            <a:r>
              <a:rPr lang="fr-BE" baseline="0" dirty="0" err="1" smtClean="0"/>
              <a:t>worker</a:t>
            </a:r>
            <a:r>
              <a:rPr lang="fr-BE" baseline="0" dirty="0" smtClean="0"/>
              <a:t> </a:t>
            </a:r>
            <a:r>
              <a:rPr lang="fr-BE" baseline="0" dirty="0" err="1" smtClean="0"/>
              <a:t>should</a:t>
            </a:r>
            <a:r>
              <a:rPr lang="fr-BE" baseline="0" dirty="0" smtClean="0"/>
              <a:t> </a:t>
            </a:r>
            <a:r>
              <a:rPr lang="fr-BE" baseline="0" dirty="0" err="1" smtClean="0"/>
              <a:t>read</a:t>
            </a:r>
            <a:r>
              <a:rPr lang="fr-BE" baseline="0" dirty="0" smtClean="0"/>
              <a:t> and </a:t>
            </a:r>
            <a:r>
              <a:rPr lang="fr-BE" baseline="0" dirty="0" err="1" smtClean="0"/>
              <a:t>transfer</a:t>
            </a:r>
            <a:r>
              <a:rPr lang="fr-BE" baseline="0" dirty="0" smtClean="0"/>
              <a:t> to the </a:t>
            </a:r>
            <a:r>
              <a:rPr lang="fr-BE" baseline="0" dirty="0" err="1" smtClean="0"/>
              <a:t>family</a:t>
            </a:r>
            <a:r>
              <a:rPr lang="fr-BE" baseline="0" dirty="0" smtClean="0"/>
              <a:t> (</a:t>
            </a:r>
            <a:r>
              <a:rPr lang="fr-BE" baseline="0" dirty="0" err="1" smtClean="0"/>
              <a:t>that’s</a:t>
            </a:r>
            <a:r>
              <a:rPr lang="fr-BE" baseline="0" dirty="0" smtClean="0"/>
              <a:t> </a:t>
            </a:r>
            <a:r>
              <a:rPr lang="fr-BE" baseline="0" dirty="0" err="1" smtClean="0"/>
              <a:t>why</a:t>
            </a:r>
            <a:r>
              <a:rPr lang="fr-BE" baseline="0" dirty="0" smtClean="0"/>
              <a:t> </a:t>
            </a:r>
            <a:r>
              <a:rPr lang="fr-BE" baseline="0" dirty="0" err="1" smtClean="0"/>
              <a:t>this</a:t>
            </a:r>
            <a:r>
              <a:rPr lang="fr-BE" baseline="0" dirty="0" smtClean="0"/>
              <a:t> part </a:t>
            </a:r>
            <a:r>
              <a:rPr lang="fr-BE" baseline="0" dirty="0" err="1" smtClean="0"/>
              <a:t>should</a:t>
            </a:r>
            <a:r>
              <a:rPr lang="fr-BE" baseline="0" dirty="0" smtClean="0"/>
              <a:t> </a:t>
            </a:r>
            <a:r>
              <a:rPr lang="fr-BE" baseline="0" dirty="0" err="1" smtClean="0"/>
              <a:t>also</a:t>
            </a:r>
            <a:r>
              <a:rPr lang="fr-BE" baseline="0" dirty="0" smtClean="0"/>
              <a:t> </a:t>
            </a:r>
            <a:r>
              <a:rPr lang="fr-BE" baseline="0" dirty="0" err="1" smtClean="0"/>
              <a:t>be</a:t>
            </a:r>
            <a:r>
              <a:rPr lang="fr-BE" baseline="0" dirty="0" smtClean="0"/>
              <a:t> </a:t>
            </a:r>
            <a:r>
              <a:rPr lang="fr-BE" baseline="0" dirty="0" err="1" smtClean="0"/>
              <a:t>translated</a:t>
            </a:r>
            <a:r>
              <a:rPr lang="fr-BE" baseline="0" dirty="0" smtClean="0"/>
              <a:t> to the </a:t>
            </a:r>
            <a:r>
              <a:rPr lang="fr-BE" baseline="0" dirty="0" err="1" smtClean="0"/>
              <a:t>language</a:t>
            </a:r>
            <a:r>
              <a:rPr lang="fr-BE" baseline="0" dirty="0" smtClean="0"/>
              <a:t> </a:t>
            </a:r>
            <a:r>
              <a:rPr lang="fr-BE" baseline="0" dirty="0" err="1" smtClean="0"/>
              <a:t>spoken</a:t>
            </a:r>
            <a:r>
              <a:rPr lang="fr-BE" baseline="0" dirty="0" smtClean="0"/>
              <a:t> by the </a:t>
            </a:r>
            <a:r>
              <a:rPr lang="fr-BE" baseline="0" dirty="0" err="1" smtClean="0"/>
              <a:t>workers</a:t>
            </a:r>
            <a:r>
              <a:rPr lang="fr-BE" baseline="0" dirty="0" smtClean="0"/>
              <a:t> in </a:t>
            </a:r>
            <a:r>
              <a:rPr lang="fr-BE" baseline="0" dirty="0" err="1" smtClean="0"/>
              <a:t>each</a:t>
            </a:r>
            <a:r>
              <a:rPr lang="fr-BE" baseline="0" dirty="0" smtClean="0"/>
              <a:t> one of the 3 countries).</a:t>
            </a:r>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20</a:t>
            </a:fld>
            <a:endParaRPr lang="en-GB"/>
          </a:p>
        </p:txBody>
      </p:sp>
    </p:spTree>
    <p:extLst>
      <p:ext uri="{BB962C8B-B14F-4D97-AF65-F5344CB8AC3E}">
        <p14:creationId xmlns:p14="http://schemas.microsoft.com/office/powerpoint/2010/main" val="242350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Some</a:t>
            </a:r>
            <a:r>
              <a:rPr lang="fr-BE" baseline="0" dirty="0" smtClean="0"/>
              <a:t> of the </a:t>
            </a:r>
            <a:r>
              <a:rPr lang="fr-BE" baseline="0" dirty="0" err="1" smtClean="0"/>
              <a:t>activity</a:t>
            </a:r>
            <a:r>
              <a:rPr lang="fr-BE" baseline="0" dirty="0" smtClean="0"/>
              <a:t> </a:t>
            </a:r>
            <a:r>
              <a:rPr lang="fr-BE" baseline="0" dirty="0" err="1" smtClean="0"/>
              <a:t>cards</a:t>
            </a:r>
            <a:r>
              <a:rPr lang="fr-BE" baseline="0" dirty="0" smtClean="0"/>
              <a:t>, </a:t>
            </a:r>
            <a:r>
              <a:rPr lang="fr-BE" baseline="0" dirty="0" err="1" smtClean="0"/>
              <a:t>like</a:t>
            </a:r>
            <a:r>
              <a:rPr lang="fr-BE" baseline="0" dirty="0" smtClean="0"/>
              <a:t> M4, </a:t>
            </a:r>
            <a:r>
              <a:rPr lang="fr-BE" baseline="0" dirty="0" err="1" smtClean="0"/>
              <a:t>give</a:t>
            </a:r>
            <a:r>
              <a:rPr lang="fr-BE" baseline="0" dirty="0" smtClean="0"/>
              <a:t> </a:t>
            </a:r>
            <a:r>
              <a:rPr lang="fr-BE" baseline="0" dirty="0" err="1" smtClean="0"/>
              <a:t>specific</a:t>
            </a:r>
            <a:r>
              <a:rPr lang="fr-BE" baseline="0" dirty="0" smtClean="0"/>
              <a:t> </a:t>
            </a:r>
            <a:r>
              <a:rPr lang="fr-BE" baseline="0" dirty="0" err="1" smtClean="0"/>
              <a:t>ideas</a:t>
            </a:r>
            <a:r>
              <a:rPr lang="fr-BE" baseline="0" dirty="0" smtClean="0"/>
              <a:t> for </a:t>
            </a:r>
            <a:r>
              <a:rPr lang="fr-BE" baseline="0" dirty="0" err="1" smtClean="0"/>
              <a:t>children</a:t>
            </a:r>
            <a:r>
              <a:rPr lang="fr-BE" baseline="0" dirty="0" smtClean="0"/>
              <a:t> </a:t>
            </a:r>
            <a:r>
              <a:rPr lang="fr-BE" baseline="0" dirty="0" err="1" smtClean="0"/>
              <a:t>with</a:t>
            </a:r>
            <a:r>
              <a:rPr lang="fr-BE" baseline="0" dirty="0" smtClean="0"/>
              <a:t> </a:t>
            </a:r>
            <a:r>
              <a:rPr lang="fr-BE" baseline="0" dirty="0" err="1" smtClean="0"/>
              <a:t>visual</a:t>
            </a:r>
            <a:r>
              <a:rPr lang="fr-BE" baseline="0" dirty="0" smtClean="0"/>
              <a:t>, </a:t>
            </a:r>
            <a:r>
              <a:rPr lang="fr-BE" baseline="0" dirty="0" err="1" smtClean="0"/>
              <a:t>physical</a:t>
            </a:r>
            <a:r>
              <a:rPr lang="fr-BE" baseline="0" dirty="0" smtClean="0"/>
              <a:t> or </a:t>
            </a:r>
            <a:r>
              <a:rPr lang="fr-BE" baseline="0" dirty="0" err="1" smtClean="0"/>
              <a:t>language</a:t>
            </a:r>
            <a:r>
              <a:rPr lang="fr-BE" baseline="0" dirty="0" smtClean="0"/>
              <a:t> </a:t>
            </a:r>
            <a:r>
              <a:rPr lang="fr-BE" baseline="0" dirty="0" err="1" smtClean="0"/>
              <a:t>impairments</a:t>
            </a:r>
            <a:r>
              <a:rPr lang="fr-BE" baseline="0" dirty="0" smtClean="0"/>
              <a:t>.</a:t>
            </a:r>
          </a:p>
          <a:p>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21</a:t>
            </a:fld>
            <a:endParaRPr lang="en-GB"/>
          </a:p>
        </p:txBody>
      </p:sp>
    </p:spTree>
    <p:extLst>
      <p:ext uri="{BB962C8B-B14F-4D97-AF65-F5344CB8AC3E}">
        <p14:creationId xmlns:p14="http://schemas.microsoft.com/office/powerpoint/2010/main" val="201819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Again</a:t>
            </a:r>
            <a:r>
              <a:rPr lang="fr-BE" dirty="0" smtClean="0"/>
              <a:t>, </a:t>
            </a:r>
            <a:r>
              <a:rPr lang="fr-BE" dirty="0" err="1" smtClean="0"/>
              <a:t>there</a:t>
            </a:r>
            <a:r>
              <a:rPr lang="fr-BE" dirty="0" smtClean="0"/>
              <a:t> </a:t>
            </a:r>
            <a:r>
              <a:rPr lang="fr-BE" dirty="0" err="1" smtClean="0"/>
              <a:t>will</a:t>
            </a:r>
            <a:r>
              <a:rPr lang="fr-BE" dirty="0" smtClean="0"/>
              <a:t> </a:t>
            </a:r>
            <a:r>
              <a:rPr lang="fr-BE" dirty="0" err="1" smtClean="0"/>
              <a:t>be</a:t>
            </a:r>
            <a:r>
              <a:rPr lang="fr-BE" dirty="0" smtClean="0"/>
              <a:t> a </a:t>
            </a:r>
            <a:r>
              <a:rPr lang="fr-BE" dirty="0" err="1" smtClean="0"/>
              <a:t>picture</a:t>
            </a:r>
            <a:r>
              <a:rPr lang="fr-BE" dirty="0" smtClean="0"/>
              <a:t> on the front of the </a:t>
            </a:r>
            <a:r>
              <a:rPr lang="fr-BE" dirty="0" err="1" smtClean="0"/>
              <a:t>card</a:t>
            </a:r>
            <a:r>
              <a:rPr lang="fr-BE" dirty="0" smtClean="0"/>
              <a:t> and a lot of information on the back. The </a:t>
            </a:r>
            <a:r>
              <a:rPr lang="fr-BE" dirty="0" err="1" smtClean="0"/>
              <a:t>worker</a:t>
            </a:r>
            <a:r>
              <a:rPr lang="fr-BE" baseline="0" dirty="0" smtClean="0"/>
              <a:t> and the </a:t>
            </a:r>
            <a:r>
              <a:rPr lang="fr-BE" baseline="0" dirty="0" err="1" smtClean="0"/>
              <a:t>family</a:t>
            </a:r>
            <a:r>
              <a:rPr lang="fr-BE" baseline="0" dirty="0" smtClean="0"/>
              <a:t> </a:t>
            </a:r>
            <a:r>
              <a:rPr lang="fr-BE" baseline="0" dirty="0" err="1" smtClean="0"/>
              <a:t>will</a:t>
            </a:r>
            <a:r>
              <a:rPr lang="fr-BE" baseline="0" dirty="0" smtClean="0"/>
              <a:t> </a:t>
            </a:r>
            <a:r>
              <a:rPr lang="fr-BE" baseline="0" dirty="0" err="1" smtClean="0"/>
              <a:t>discuss</a:t>
            </a:r>
            <a:r>
              <a:rPr lang="fr-BE" baseline="0" dirty="0" smtClean="0"/>
              <a:t> </a:t>
            </a:r>
            <a:r>
              <a:rPr lang="fr-BE" baseline="0" dirty="0" err="1" smtClean="0"/>
              <a:t>this</a:t>
            </a:r>
            <a:r>
              <a:rPr lang="fr-BE" baseline="0" dirty="0" smtClean="0"/>
              <a:t> information, and </a:t>
            </a:r>
            <a:r>
              <a:rPr lang="fr-BE" baseline="0" dirty="0" err="1" smtClean="0"/>
              <a:t>will</a:t>
            </a:r>
            <a:r>
              <a:rPr lang="fr-BE" baseline="0" dirty="0" smtClean="0"/>
              <a:t> </a:t>
            </a:r>
            <a:r>
              <a:rPr lang="fr-BE" baseline="0" dirty="0" err="1" smtClean="0"/>
              <a:t>try</a:t>
            </a:r>
            <a:r>
              <a:rPr lang="fr-BE" baseline="0" dirty="0" smtClean="0"/>
              <a:t> to </a:t>
            </a:r>
            <a:r>
              <a:rPr lang="fr-BE" baseline="0" dirty="0" err="1" smtClean="0"/>
              <a:t>see</a:t>
            </a:r>
            <a:r>
              <a:rPr lang="fr-BE" baseline="0" dirty="0" smtClean="0"/>
              <a:t> </a:t>
            </a:r>
            <a:r>
              <a:rPr lang="fr-BE" baseline="0" dirty="0" err="1" smtClean="0"/>
              <a:t>when</a:t>
            </a:r>
            <a:r>
              <a:rPr lang="fr-BE" baseline="0" dirty="0" smtClean="0"/>
              <a:t> </a:t>
            </a:r>
            <a:r>
              <a:rPr lang="fr-BE" baseline="0" dirty="0" err="1" smtClean="0"/>
              <a:t>it</a:t>
            </a:r>
            <a:r>
              <a:rPr lang="fr-BE" baseline="0" dirty="0" smtClean="0"/>
              <a:t> </a:t>
            </a:r>
            <a:r>
              <a:rPr lang="fr-BE" baseline="0" dirty="0" err="1" smtClean="0"/>
              <a:t>is</a:t>
            </a:r>
            <a:r>
              <a:rPr lang="fr-BE" baseline="0" dirty="0" smtClean="0"/>
              <a:t> more </a:t>
            </a:r>
            <a:r>
              <a:rPr lang="fr-BE" baseline="0" dirty="0" err="1" smtClean="0"/>
              <a:t>feasible</a:t>
            </a:r>
            <a:r>
              <a:rPr lang="fr-BE" baseline="0" dirty="0" smtClean="0"/>
              <a:t> for the </a:t>
            </a:r>
            <a:r>
              <a:rPr lang="fr-BE" baseline="0" dirty="0" err="1" smtClean="0"/>
              <a:t>family</a:t>
            </a:r>
            <a:r>
              <a:rPr lang="fr-BE" baseline="0" dirty="0" smtClean="0"/>
              <a:t> to practice </a:t>
            </a:r>
            <a:r>
              <a:rPr lang="fr-BE" baseline="0" dirty="0" err="1" smtClean="0"/>
              <a:t>this</a:t>
            </a:r>
            <a:r>
              <a:rPr lang="fr-BE" baseline="0" dirty="0" smtClean="0"/>
              <a:t>, </a:t>
            </a:r>
            <a:r>
              <a:rPr lang="fr-BE" baseline="0" dirty="0" err="1" smtClean="0"/>
              <a:t>maybe</a:t>
            </a:r>
            <a:r>
              <a:rPr lang="fr-BE" baseline="0" dirty="0" smtClean="0"/>
              <a:t> </a:t>
            </a:r>
            <a:r>
              <a:rPr lang="fr-BE" baseline="0" dirty="0" err="1" smtClean="0"/>
              <a:t>when</a:t>
            </a:r>
            <a:r>
              <a:rPr lang="fr-BE" baseline="0" dirty="0" smtClean="0"/>
              <a:t> the </a:t>
            </a:r>
            <a:r>
              <a:rPr lang="fr-BE" baseline="0" dirty="0" err="1" smtClean="0"/>
              <a:t>caregiver</a:t>
            </a:r>
            <a:r>
              <a:rPr lang="fr-BE" baseline="0" dirty="0" smtClean="0"/>
              <a:t> </a:t>
            </a:r>
            <a:r>
              <a:rPr lang="fr-BE" baseline="0" dirty="0" err="1" smtClean="0"/>
              <a:t>is</a:t>
            </a:r>
            <a:r>
              <a:rPr lang="fr-BE" baseline="0" dirty="0" smtClean="0"/>
              <a:t> dressing the </a:t>
            </a:r>
            <a:r>
              <a:rPr lang="fr-BE" baseline="0" dirty="0" err="1" smtClean="0"/>
              <a:t>child</a:t>
            </a:r>
            <a:r>
              <a:rPr lang="fr-BE" baseline="0" dirty="0" smtClean="0"/>
              <a:t>, or </a:t>
            </a:r>
            <a:r>
              <a:rPr lang="fr-BE" baseline="0" dirty="0" err="1" smtClean="0"/>
              <a:t>maybe</a:t>
            </a:r>
            <a:r>
              <a:rPr lang="fr-BE" baseline="0" dirty="0" smtClean="0"/>
              <a:t> </a:t>
            </a:r>
            <a:r>
              <a:rPr lang="fr-BE" baseline="0" dirty="0" err="1" smtClean="0"/>
              <a:t>teach</a:t>
            </a:r>
            <a:r>
              <a:rPr lang="fr-BE" baseline="0" dirty="0" smtClean="0"/>
              <a:t> </a:t>
            </a:r>
            <a:r>
              <a:rPr lang="fr-BE" baseline="0" dirty="0" err="1" smtClean="0"/>
              <a:t>other</a:t>
            </a:r>
            <a:r>
              <a:rPr lang="fr-BE" baseline="0" dirty="0" smtClean="0"/>
              <a:t> </a:t>
            </a:r>
            <a:r>
              <a:rPr lang="fr-BE" baseline="0" dirty="0" err="1" smtClean="0"/>
              <a:t>children</a:t>
            </a:r>
            <a:r>
              <a:rPr lang="fr-BE" baseline="0" dirty="0" smtClean="0"/>
              <a:t> in the house to </a:t>
            </a:r>
            <a:r>
              <a:rPr lang="fr-BE" baseline="0" dirty="0" err="1" smtClean="0"/>
              <a:t>play</a:t>
            </a:r>
            <a:r>
              <a:rPr lang="fr-BE" baseline="0" dirty="0" smtClean="0"/>
              <a:t> in </a:t>
            </a:r>
            <a:r>
              <a:rPr lang="fr-BE" baseline="0" dirty="0" err="1" smtClean="0"/>
              <a:t>this</a:t>
            </a:r>
            <a:r>
              <a:rPr lang="fr-BE" baseline="0" dirty="0" smtClean="0"/>
              <a:t> </a:t>
            </a:r>
            <a:r>
              <a:rPr lang="fr-BE" baseline="0" dirty="0" err="1" smtClean="0"/>
              <a:t>way</a:t>
            </a:r>
            <a:r>
              <a:rPr lang="fr-BE" baseline="0" dirty="0" smtClean="0"/>
              <a:t> </a:t>
            </a:r>
            <a:r>
              <a:rPr lang="fr-BE" baseline="0" dirty="0" err="1" smtClean="0"/>
              <a:t>with</a:t>
            </a:r>
            <a:r>
              <a:rPr lang="fr-BE" baseline="0" dirty="0" smtClean="0"/>
              <a:t> the </a:t>
            </a:r>
            <a:r>
              <a:rPr lang="fr-BE" baseline="0" dirty="0" err="1" smtClean="0"/>
              <a:t>child</a:t>
            </a:r>
            <a:r>
              <a:rPr lang="fr-BE" baseline="0" dirty="0" smtClean="0"/>
              <a:t>.</a:t>
            </a:r>
          </a:p>
          <a:p>
            <a:r>
              <a:rPr lang="fr-BE" baseline="0" dirty="0" smtClean="0"/>
              <a:t>If </a:t>
            </a:r>
            <a:r>
              <a:rPr lang="fr-BE" baseline="0" dirty="0" err="1" smtClean="0"/>
              <a:t>toys</a:t>
            </a:r>
            <a:r>
              <a:rPr lang="fr-BE" baseline="0" dirty="0" smtClean="0"/>
              <a:t> or </a:t>
            </a:r>
            <a:r>
              <a:rPr lang="fr-BE" baseline="0" dirty="0" err="1" smtClean="0"/>
              <a:t>other</a:t>
            </a:r>
            <a:r>
              <a:rPr lang="fr-BE" baseline="0" dirty="0" smtClean="0"/>
              <a:t> </a:t>
            </a:r>
            <a:r>
              <a:rPr lang="fr-BE" baseline="0" dirty="0" err="1" smtClean="0"/>
              <a:t>equipment</a:t>
            </a:r>
            <a:r>
              <a:rPr lang="fr-BE" baseline="0" dirty="0" smtClean="0"/>
              <a:t> </a:t>
            </a:r>
            <a:r>
              <a:rPr lang="fr-BE" baseline="0" dirty="0" err="1" smtClean="0"/>
              <a:t>is</a:t>
            </a:r>
            <a:r>
              <a:rPr lang="fr-BE" baseline="0" dirty="0" smtClean="0"/>
              <a:t> </a:t>
            </a:r>
            <a:r>
              <a:rPr lang="fr-BE" baseline="0" dirty="0" err="1" smtClean="0"/>
              <a:t>needed</a:t>
            </a:r>
            <a:r>
              <a:rPr lang="fr-BE" baseline="0" dirty="0" smtClean="0"/>
              <a:t> for the </a:t>
            </a:r>
            <a:r>
              <a:rPr lang="fr-BE" baseline="0" dirty="0" err="1" smtClean="0"/>
              <a:t>activity</a:t>
            </a:r>
            <a:r>
              <a:rPr lang="fr-BE" baseline="0" dirty="0" smtClean="0"/>
              <a:t>, the </a:t>
            </a:r>
            <a:r>
              <a:rPr lang="fr-BE" baseline="0" dirty="0" err="1" smtClean="0"/>
              <a:t>worker</a:t>
            </a:r>
            <a:r>
              <a:rPr lang="fr-BE" baseline="0" dirty="0" smtClean="0"/>
              <a:t> </a:t>
            </a:r>
            <a:r>
              <a:rPr lang="fr-BE" baseline="0" dirty="0" err="1" smtClean="0"/>
              <a:t>will</a:t>
            </a:r>
            <a:r>
              <a:rPr lang="fr-BE" baseline="0" dirty="0" smtClean="0"/>
              <a:t> </a:t>
            </a:r>
            <a:r>
              <a:rPr lang="fr-BE" baseline="0" dirty="0" err="1" smtClean="0"/>
              <a:t>discuss</a:t>
            </a:r>
            <a:r>
              <a:rPr lang="fr-BE" baseline="0" dirty="0" smtClean="0"/>
              <a:t> </a:t>
            </a:r>
            <a:r>
              <a:rPr lang="fr-BE" baseline="0" dirty="0" err="1" smtClean="0"/>
              <a:t>with</a:t>
            </a:r>
            <a:r>
              <a:rPr lang="fr-BE" baseline="0" dirty="0" smtClean="0"/>
              <a:t> the </a:t>
            </a:r>
            <a:r>
              <a:rPr lang="fr-BE" baseline="0" dirty="0" err="1" smtClean="0"/>
              <a:t>family</a:t>
            </a:r>
            <a:r>
              <a:rPr lang="fr-BE" baseline="0" dirty="0" smtClean="0"/>
              <a:t> </a:t>
            </a:r>
            <a:r>
              <a:rPr lang="fr-BE" baseline="0" dirty="0" err="1" smtClean="0"/>
              <a:t>whether</a:t>
            </a:r>
            <a:r>
              <a:rPr lang="fr-BE" baseline="0" dirty="0" smtClean="0"/>
              <a:t> </a:t>
            </a:r>
            <a:r>
              <a:rPr lang="fr-BE" baseline="0" dirty="0" err="1" smtClean="0"/>
              <a:t>this</a:t>
            </a:r>
            <a:r>
              <a:rPr lang="fr-BE" baseline="0" dirty="0" smtClean="0"/>
              <a:t> </a:t>
            </a:r>
            <a:r>
              <a:rPr lang="fr-BE" baseline="0" dirty="0" err="1" smtClean="0"/>
              <a:t>is</a:t>
            </a:r>
            <a:r>
              <a:rPr lang="fr-BE" baseline="0" dirty="0" smtClean="0"/>
              <a:t> </a:t>
            </a:r>
            <a:r>
              <a:rPr lang="fr-BE" baseline="0" dirty="0" err="1" smtClean="0"/>
              <a:t>available</a:t>
            </a:r>
            <a:r>
              <a:rPr lang="fr-BE" baseline="0" dirty="0" smtClean="0"/>
              <a:t> in the house, or how </a:t>
            </a:r>
            <a:r>
              <a:rPr lang="fr-BE" baseline="0" dirty="0" err="1" smtClean="0"/>
              <a:t>can</a:t>
            </a:r>
            <a:r>
              <a:rPr lang="fr-BE" baseline="0" dirty="0" smtClean="0"/>
              <a:t> </a:t>
            </a:r>
            <a:r>
              <a:rPr lang="fr-BE" baseline="0" dirty="0" err="1" smtClean="0"/>
              <a:t>they</a:t>
            </a:r>
            <a:r>
              <a:rPr lang="fr-BE" baseline="0" dirty="0" smtClean="0"/>
              <a:t> </a:t>
            </a:r>
            <a:r>
              <a:rPr lang="fr-BE" baseline="0" dirty="0" err="1" smtClean="0"/>
              <a:t>get</a:t>
            </a:r>
            <a:r>
              <a:rPr lang="fr-BE" baseline="0" dirty="0" smtClean="0"/>
              <a:t> </a:t>
            </a:r>
            <a:r>
              <a:rPr lang="fr-BE" baseline="0" dirty="0" err="1" smtClean="0"/>
              <a:t>it</a:t>
            </a:r>
            <a:r>
              <a:rPr lang="fr-BE" baseline="0" dirty="0" smtClean="0"/>
              <a:t>. </a:t>
            </a:r>
          </a:p>
          <a:p>
            <a:r>
              <a:rPr lang="fr-BE" baseline="0" dirty="0" smtClean="0"/>
              <a:t>In </a:t>
            </a:r>
            <a:r>
              <a:rPr lang="fr-BE" baseline="0" dirty="0" err="1" smtClean="0"/>
              <a:t>this</a:t>
            </a:r>
            <a:r>
              <a:rPr lang="fr-BE" baseline="0" dirty="0" smtClean="0"/>
              <a:t> </a:t>
            </a:r>
            <a:r>
              <a:rPr lang="fr-BE" baseline="0" dirty="0" err="1" smtClean="0"/>
              <a:t>card</a:t>
            </a:r>
            <a:r>
              <a:rPr lang="fr-BE" baseline="0" dirty="0" smtClean="0"/>
              <a:t> </a:t>
            </a:r>
            <a:r>
              <a:rPr lang="fr-BE" baseline="0" dirty="0" err="1" smtClean="0"/>
              <a:t>there</a:t>
            </a:r>
            <a:r>
              <a:rPr lang="fr-BE" baseline="0" dirty="0" smtClean="0"/>
              <a:t> </a:t>
            </a:r>
            <a:r>
              <a:rPr lang="fr-BE" baseline="0" dirty="0" err="1" smtClean="0"/>
              <a:t>is</a:t>
            </a:r>
            <a:r>
              <a:rPr lang="fr-BE" baseline="0" dirty="0" smtClean="0"/>
              <a:t> </a:t>
            </a:r>
            <a:r>
              <a:rPr lang="fr-BE" baseline="0" dirty="0" err="1" smtClean="0"/>
              <a:t>also</a:t>
            </a:r>
            <a:r>
              <a:rPr lang="fr-BE" baseline="0" dirty="0" smtClean="0"/>
              <a:t> a warning note: if the </a:t>
            </a:r>
            <a:r>
              <a:rPr lang="fr-BE" baseline="0" dirty="0" err="1" smtClean="0"/>
              <a:t>child</a:t>
            </a:r>
            <a:r>
              <a:rPr lang="fr-BE" baseline="0" dirty="0" smtClean="0"/>
              <a:t> </a:t>
            </a:r>
            <a:r>
              <a:rPr lang="fr-BE" baseline="0" dirty="0" err="1" smtClean="0"/>
              <a:t>does</a:t>
            </a:r>
            <a:r>
              <a:rPr lang="fr-BE" baseline="0" dirty="0" smtClean="0"/>
              <a:t> </a:t>
            </a:r>
            <a:r>
              <a:rPr lang="fr-BE" baseline="0" dirty="0" err="1" smtClean="0"/>
              <a:t>never</a:t>
            </a:r>
            <a:r>
              <a:rPr lang="fr-BE" baseline="0" dirty="0" smtClean="0"/>
              <a:t> </a:t>
            </a:r>
            <a:r>
              <a:rPr lang="fr-BE" baseline="0" dirty="0" err="1" smtClean="0"/>
              <a:t>get</a:t>
            </a:r>
            <a:r>
              <a:rPr lang="fr-BE" baseline="0" dirty="0" smtClean="0"/>
              <a:t> to use of </a:t>
            </a:r>
            <a:r>
              <a:rPr lang="fr-BE" baseline="0" dirty="0" err="1" smtClean="0"/>
              <a:t>her</a:t>
            </a:r>
            <a:r>
              <a:rPr lang="fr-BE" baseline="0" dirty="0" smtClean="0"/>
              <a:t> hands, or </a:t>
            </a:r>
            <a:r>
              <a:rPr lang="fr-BE" baseline="0" dirty="0" err="1" smtClean="0"/>
              <a:t>she</a:t>
            </a:r>
            <a:r>
              <a:rPr lang="fr-BE" baseline="0" dirty="0" smtClean="0"/>
              <a:t> uses </a:t>
            </a:r>
            <a:r>
              <a:rPr lang="fr-BE" baseline="0" dirty="0" err="1" smtClean="0"/>
              <a:t>it</a:t>
            </a:r>
            <a:r>
              <a:rPr lang="fr-BE" baseline="0" dirty="0" smtClean="0"/>
              <a:t> </a:t>
            </a:r>
            <a:r>
              <a:rPr lang="fr-BE" baseline="0" dirty="0" err="1" smtClean="0"/>
              <a:t>very</a:t>
            </a:r>
            <a:r>
              <a:rPr lang="fr-BE" baseline="0" dirty="0" smtClean="0"/>
              <a:t> </a:t>
            </a:r>
            <a:r>
              <a:rPr lang="fr-BE" baseline="0" dirty="0" err="1" smtClean="0"/>
              <a:t>differently</a:t>
            </a:r>
            <a:r>
              <a:rPr lang="fr-BE" baseline="0" dirty="0" smtClean="0"/>
              <a:t>, </a:t>
            </a:r>
            <a:r>
              <a:rPr lang="fr-BE" baseline="0" dirty="0" err="1" smtClean="0"/>
              <a:t>it</a:t>
            </a:r>
            <a:r>
              <a:rPr lang="fr-BE" baseline="0" dirty="0" smtClean="0"/>
              <a:t> </a:t>
            </a:r>
            <a:r>
              <a:rPr lang="fr-BE" baseline="0" dirty="0" err="1" smtClean="0"/>
              <a:t>can</a:t>
            </a:r>
            <a:r>
              <a:rPr lang="fr-BE" baseline="0" dirty="0" smtClean="0"/>
              <a:t> </a:t>
            </a:r>
            <a:r>
              <a:rPr lang="fr-BE" baseline="0" dirty="0" err="1" smtClean="0"/>
              <a:t>be</a:t>
            </a:r>
            <a:r>
              <a:rPr lang="fr-BE" baseline="0" dirty="0" smtClean="0"/>
              <a:t> a </a:t>
            </a:r>
            <a:r>
              <a:rPr lang="fr-BE" baseline="0" dirty="0" err="1" smtClean="0"/>
              <a:t>sign</a:t>
            </a:r>
            <a:r>
              <a:rPr lang="fr-BE" baseline="0" dirty="0" smtClean="0"/>
              <a:t> of </a:t>
            </a:r>
            <a:r>
              <a:rPr lang="fr-BE" baseline="0" dirty="0" err="1" smtClean="0"/>
              <a:t>concern</a:t>
            </a:r>
            <a:r>
              <a:rPr lang="fr-BE" baseline="0" dirty="0" smtClean="0"/>
              <a:t> (and in </a:t>
            </a:r>
            <a:r>
              <a:rPr lang="fr-BE" baseline="0" dirty="0" err="1" smtClean="0"/>
              <a:t>this</a:t>
            </a:r>
            <a:r>
              <a:rPr lang="fr-BE" baseline="0" dirty="0" smtClean="0"/>
              <a:t> case, </a:t>
            </a:r>
            <a:r>
              <a:rPr lang="fr-BE" baseline="0" dirty="0" err="1" smtClean="0"/>
              <a:t>external</a:t>
            </a:r>
            <a:r>
              <a:rPr lang="fr-BE" baseline="0" dirty="0" smtClean="0"/>
              <a:t> help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asked</a:t>
            </a:r>
            <a:r>
              <a:rPr lang="fr-BE" baseline="0" dirty="0" smtClean="0"/>
              <a:t> for)</a:t>
            </a:r>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22</a:t>
            </a:fld>
            <a:endParaRPr lang="en-GB"/>
          </a:p>
        </p:txBody>
      </p:sp>
    </p:spTree>
    <p:extLst>
      <p:ext uri="{BB962C8B-B14F-4D97-AF65-F5344CB8AC3E}">
        <p14:creationId xmlns:p14="http://schemas.microsoft.com/office/powerpoint/2010/main" val="28678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So the </a:t>
            </a:r>
            <a:r>
              <a:rPr lang="fr-BE" dirty="0" err="1" smtClean="0"/>
              <a:t>family</a:t>
            </a:r>
            <a:r>
              <a:rPr lang="fr-BE" dirty="0" smtClean="0"/>
              <a:t> </a:t>
            </a:r>
            <a:r>
              <a:rPr lang="fr-BE" dirty="0" err="1" smtClean="0"/>
              <a:t>is</a:t>
            </a:r>
            <a:r>
              <a:rPr lang="fr-BE" dirty="0" smtClean="0"/>
              <a:t> </a:t>
            </a:r>
            <a:r>
              <a:rPr lang="fr-BE" dirty="0" err="1" smtClean="0"/>
              <a:t>left</a:t>
            </a:r>
            <a:r>
              <a:rPr lang="fr-BE" dirty="0" smtClean="0"/>
              <a:t> </a:t>
            </a:r>
            <a:r>
              <a:rPr lang="fr-BE" dirty="0" err="1" smtClean="0"/>
              <a:t>with</a:t>
            </a:r>
            <a:r>
              <a:rPr lang="fr-BE" dirty="0" smtClean="0"/>
              <a:t> the </a:t>
            </a:r>
            <a:r>
              <a:rPr lang="fr-BE" dirty="0" err="1" smtClean="0"/>
              <a:t>activity</a:t>
            </a:r>
            <a:r>
              <a:rPr lang="fr-BE" dirty="0" smtClean="0"/>
              <a:t> </a:t>
            </a:r>
            <a:r>
              <a:rPr lang="fr-BE" dirty="0" err="1" smtClean="0"/>
              <a:t>cards</a:t>
            </a:r>
            <a:r>
              <a:rPr lang="fr-BE" dirty="0" smtClean="0"/>
              <a:t> </a:t>
            </a:r>
            <a:r>
              <a:rPr lang="fr-BE" dirty="0" err="1" smtClean="0"/>
              <a:t>chosen</a:t>
            </a:r>
            <a:r>
              <a:rPr lang="fr-BE" dirty="0" smtClean="0"/>
              <a:t> (if</a:t>
            </a:r>
            <a:r>
              <a:rPr lang="fr-BE" baseline="0" dirty="0" smtClean="0"/>
              <a:t> possible </a:t>
            </a:r>
            <a:r>
              <a:rPr lang="fr-BE" baseline="0" dirty="0" err="1" smtClean="0"/>
              <a:t>laminated</a:t>
            </a:r>
            <a:r>
              <a:rPr lang="fr-BE" baseline="0" dirty="0" smtClean="0"/>
              <a:t>) and instructions to </a:t>
            </a:r>
            <a:r>
              <a:rPr lang="fr-BE" baseline="0" dirty="0" err="1" smtClean="0"/>
              <a:t>work</a:t>
            </a:r>
            <a:r>
              <a:rPr lang="fr-BE" baseline="0" dirty="0" smtClean="0"/>
              <a:t> on </a:t>
            </a:r>
            <a:r>
              <a:rPr lang="fr-BE" baseline="0" dirty="0" err="1" smtClean="0"/>
              <a:t>until</a:t>
            </a:r>
            <a:r>
              <a:rPr lang="fr-BE" baseline="0" dirty="0" smtClean="0"/>
              <a:t> the </a:t>
            </a:r>
            <a:r>
              <a:rPr lang="fr-BE" baseline="0" dirty="0" err="1" smtClean="0"/>
              <a:t>next</a:t>
            </a:r>
            <a:r>
              <a:rPr lang="fr-BE" baseline="0" dirty="0" smtClean="0"/>
              <a:t> home </a:t>
            </a:r>
            <a:r>
              <a:rPr lang="fr-BE" baseline="0" dirty="0" err="1" smtClean="0"/>
              <a:t>visit</a:t>
            </a:r>
            <a:r>
              <a:rPr lang="fr-BE" baseline="0" dirty="0" smtClean="0"/>
              <a:t> or the </a:t>
            </a:r>
            <a:r>
              <a:rPr lang="fr-BE" baseline="0" dirty="0" err="1" smtClean="0"/>
              <a:t>next</a:t>
            </a:r>
            <a:r>
              <a:rPr lang="fr-BE" baseline="0" dirty="0" smtClean="0"/>
              <a:t> </a:t>
            </a:r>
            <a:r>
              <a:rPr lang="fr-BE" baseline="0" dirty="0" err="1" smtClean="0"/>
              <a:t>appointment</a:t>
            </a:r>
            <a:r>
              <a:rPr lang="fr-BE" baseline="0" dirty="0" smtClean="0"/>
              <a:t> at the </a:t>
            </a:r>
            <a:r>
              <a:rPr lang="fr-BE" baseline="0" dirty="0" err="1" smtClean="0"/>
              <a:t>community</a:t>
            </a:r>
            <a:r>
              <a:rPr lang="fr-BE" baseline="0" dirty="0" smtClean="0"/>
              <a:t> center. </a:t>
            </a:r>
            <a:r>
              <a:rPr lang="fr-BE" baseline="0" dirty="0" err="1" smtClean="0"/>
              <a:t>Then</a:t>
            </a:r>
            <a:r>
              <a:rPr lang="fr-BE" baseline="0" dirty="0" smtClean="0"/>
              <a:t>, the </a:t>
            </a:r>
            <a:r>
              <a:rPr lang="fr-BE" baseline="0" dirty="0" err="1" smtClean="0"/>
              <a:t>worker</a:t>
            </a:r>
            <a:r>
              <a:rPr lang="fr-BE" baseline="0" dirty="0" smtClean="0"/>
              <a:t> and the </a:t>
            </a:r>
            <a:r>
              <a:rPr lang="fr-BE" baseline="0" dirty="0" err="1" smtClean="0"/>
              <a:t>caregivers</a:t>
            </a:r>
            <a:r>
              <a:rPr lang="fr-BE" baseline="0" dirty="0" smtClean="0"/>
              <a:t> </a:t>
            </a:r>
            <a:r>
              <a:rPr lang="fr-BE" baseline="0" dirty="0" err="1" smtClean="0"/>
              <a:t>will</a:t>
            </a:r>
            <a:r>
              <a:rPr lang="fr-BE" baseline="0" dirty="0" smtClean="0"/>
              <a:t> </a:t>
            </a:r>
            <a:r>
              <a:rPr lang="fr-BE" baseline="0" dirty="0" err="1" smtClean="0"/>
              <a:t>review</a:t>
            </a:r>
            <a:r>
              <a:rPr lang="fr-BE" baseline="0" dirty="0" smtClean="0"/>
              <a:t> </a:t>
            </a:r>
            <a:r>
              <a:rPr lang="fr-BE" baseline="0" dirty="0" err="1" smtClean="0"/>
              <a:t>what</a:t>
            </a:r>
            <a:r>
              <a:rPr lang="fr-BE" baseline="0" dirty="0" smtClean="0"/>
              <a:t> has </a:t>
            </a:r>
            <a:r>
              <a:rPr lang="fr-BE" baseline="0" dirty="0" err="1" smtClean="0"/>
              <a:t>happenned</a:t>
            </a:r>
            <a:r>
              <a:rPr lang="fr-BE" baseline="0" dirty="0" smtClean="0"/>
              <a:t> </a:t>
            </a:r>
            <a:r>
              <a:rPr lang="fr-BE" baseline="0" dirty="0" err="1" smtClean="0"/>
              <a:t>during</a:t>
            </a:r>
            <a:r>
              <a:rPr lang="fr-BE" baseline="0" dirty="0" smtClean="0"/>
              <a:t> the </a:t>
            </a:r>
            <a:r>
              <a:rPr lang="fr-BE" baseline="0" dirty="0" err="1" smtClean="0"/>
              <a:t>week</a:t>
            </a:r>
            <a:r>
              <a:rPr lang="fr-BE" baseline="0" dirty="0" smtClean="0"/>
              <a:t>, and </a:t>
            </a:r>
            <a:r>
              <a:rPr lang="fr-BE" baseline="0" dirty="0" err="1" smtClean="0"/>
              <a:t>will</a:t>
            </a:r>
            <a:r>
              <a:rPr lang="fr-BE" baseline="0" dirty="0" smtClean="0"/>
              <a:t> continue </a:t>
            </a:r>
            <a:r>
              <a:rPr lang="fr-BE" baseline="0" dirty="0" err="1" smtClean="0"/>
              <a:t>with</a:t>
            </a:r>
            <a:r>
              <a:rPr lang="fr-BE" baseline="0" dirty="0" smtClean="0"/>
              <a:t> the </a:t>
            </a:r>
            <a:r>
              <a:rPr lang="fr-BE" baseline="0" dirty="0" err="1" smtClean="0"/>
              <a:t>process</a:t>
            </a:r>
            <a:r>
              <a:rPr lang="fr-BE" baseline="0" dirty="0" smtClean="0"/>
              <a:t> of observation and </a:t>
            </a:r>
            <a:r>
              <a:rPr lang="fr-BE" baseline="0" dirty="0" err="1" smtClean="0"/>
              <a:t>choice</a:t>
            </a:r>
            <a:r>
              <a:rPr lang="fr-BE" baseline="0" dirty="0" smtClean="0"/>
              <a:t> of </a:t>
            </a:r>
            <a:r>
              <a:rPr lang="fr-BE" baseline="0" dirty="0" err="1" smtClean="0"/>
              <a:t>activities</a:t>
            </a:r>
            <a:r>
              <a:rPr lang="fr-BE" baseline="0" dirty="0" smtClean="0"/>
              <a:t> to </a:t>
            </a:r>
            <a:r>
              <a:rPr lang="fr-BE" baseline="0" dirty="0" err="1" smtClean="0"/>
              <a:t>work</a:t>
            </a:r>
            <a:r>
              <a:rPr lang="fr-BE" baseline="0" dirty="0" smtClean="0"/>
              <a:t> on.</a:t>
            </a:r>
          </a:p>
          <a:p>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23</a:t>
            </a:fld>
            <a:endParaRPr lang="en-GB"/>
          </a:p>
        </p:txBody>
      </p:sp>
    </p:spTree>
    <p:extLst>
      <p:ext uri="{BB962C8B-B14F-4D97-AF65-F5344CB8AC3E}">
        <p14:creationId xmlns:p14="http://schemas.microsoft.com/office/powerpoint/2010/main" val="352593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C235E1-9CBF-4FCE-BC4B-ABBB31801423}" type="slidenum">
              <a:rPr lang="fr-BE" smtClean="0"/>
              <a:t>25</a:t>
            </a:fld>
            <a:endParaRPr lang="fr-BE"/>
          </a:p>
        </p:txBody>
      </p:sp>
    </p:spTree>
    <p:extLst>
      <p:ext uri="{BB962C8B-B14F-4D97-AF65-F5344CB8AC3E}">
        <p14:creationId xmlns:p14="http://schemas.microsoft.com/office/powerpoint/2010/main" val="414921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4DEE39-74A6-4ABA-A3AA-487542BEE8EE}" type="slidenum">
              <a:rPr lang="en-GB" smtClean="0"/>
              <a:t>29</a:t>
            </a:fld>
            <a:endParaRPr lang="en-GB"/>
          </a:p>
        </p:txBody>
      </p:sp>
    </p:spTree>
    <p:extLst>
      <p:ext uri="{BB962C8B-B14F-4D97-AF65-F5344CB8AC3E}">
        <p14:creationId xmlns:p14="http://schemas.microsoft.com/office/powerpoint/2010/main" val="139912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It </a:t>
            </a:r>
            <a:r>
              <a:rPr lang="fr-BE" dirty="0" err="1" smtClean="0"/>
              <a:t>can</a:t>
            </a:r>
            <a:r>
              <a:rPr lang="fr-BE" dirty="0" smtClean="0"/>
              <a:t> </a:t>
            </a:r>
            <a:r>
              <a:rPr lang="fr-BE" dirty="0" err="1" smtClean="0"/>
              <a:t>be</a:t>
            </a:r>
            <a:r>
              <a:rPr lang="fr-BE" dirty="0" smtClean="0"/>
              <a:t> </a:t>
            </a:r>
            <a:r>
              <a:rPr lang="fr-BE" dirty="0" err="1" smtClean="0"/>
              <a:t>used</a:t>
            </a:r>
            <a:r>
              <a:rPr lang="fr-BE" dirty="0" smtClean="0"/>
              <a:t> for </a:t>
            </a:r>
            <a:r>
              <a:rPr lang="fr-BE" dirty="0" err="1" smtClean="0"/>
              <a:t>older</a:t>
            </a:r>
            <a:r>
              <a:rPr lang="fr-BE" dirty="0" smtClean="0"/>
              <a:t> </a:t>
            </a:r>
            <a:r>
              <a:rPr lang="fr-BE" dirty="0" err="1" smtClean="0"/>
              <a:t>children</a:t>
            </a:r>
            <a:r>
              <a:rPr lang="fr-BE" dirty="0" smtClean="0"/>
              <a:t> </a:t>
            </a:r>
            <a:r>
              <a:rPr lang="fr-BE" dirty="0" err="1" smtClean="0"/>
              <a:t>whose</a:t>
            </a:r>
            <a:r>
              <a:rPr lang="fr-BE" baseline="0" dirty="0" smtClean="0"/>
              <a:t> </a:t>
            </a:r>
            <a:r>
              <a:rPr lang="fr-BE" baseline="0" dirty="0" err="1" smtClean="0"/>
              <a:t>development</a:t>
            </a:r>
            <a:r>
              <a:rPr lang="fr-BE" baseline="0" dirty="0" smtClean="0"/>
              <a:t> corresponds to </a:t>
            </a:r>
            <a:r>
              <a:rPr lang="fr-BE" baseline="0" dirty="0" err="1" smtClean="0"/>
              <a:t>this</a:t>
            </a:r>
            <a:r>
              <a:rPr lang="fr-BE" baseline="0" dirty="0" smtClean="0"/>
              <a:t> </a:t>
            </a:r>
            <a:r>
              <a:rPr lang="fr-BE" baseline="0" dirty="0" err="1" smtClean="0"/>
              <a:t>age</a:t>
            </a:r>
            <a:r>
              <a:rPr lang="fr-BE" baseline="0" dirty="0" smtClean="0"/>
              <a:t> </a:t>
            </a:r>
            <a:r>
              <a:rPr lang="fr-BE" baseline="0" dirty="0" err="1" smtClean="0"/>
              <a:t>braket</a:t>
            </a:r>
            <a:r>
              <a:rPr lang="fr-BE" baseline="0" dirty="0" smtClean="0"/>
              <a:t>, in a </a:t>
            </a:r>
            <a:r>
              <a:rPr lang="fr-BE" baseline="0" dirty="0" err="1" smtClean="0"/>
              <a:t>typically</a:t>
            </a:r>
            <a:r>
              <a:rPr lang="fr-BE" baseline="0" dirty="0" smtClean="0"/>
              <a:t> </a:t>
            </a:r>
            <a:r>
              <a:rPr lang="fr-BE" baseline="0" dirty="0" err="1" smtClean="0"/>
              <a:t>developing</a:t>
            </a:r>
            <a:r>
              <a:rPr lang="fr-BE" baseline="0" dirty="0" smtClean="0"/>
              <a:t> </a:t>
            </a:r>
            <a:r>
              <a:rPr lang="fr-BE" baseline="0" dirty="0" err="1" smtClean="0"/>
              <a:t>child</a:t>
            </a:r>
            <a:endParaRPr lang="fr-BE" baseline="0" dirty="0" smtClean="0"/>
          </a:p>
          <a:p>
            <a:r>
              <a:rPr lang="fr-BE" baseline="0" dirty="0" err="1" smtClean="0"/>
              <a:t>According</a:t>
            </a:r>
            <a:r>
              <a:rPr lang="fr-BE" baseline="0" dirty="0" smtClean="0"/>
              <a:t> to </a:t>
            </a:r>
            <a:r>
              <a:rPr lang="fr-BE" baseline="0" dirty="0" err="1" smtClean="0"/>
              <a:t>latest</a:t>
            </a:r>
            <a:r>
              <a:rPr lang="fr-BE" baseline="0" dirty="0" smtClean="0"/>
              <a:t> </a:t>
            </a:r>
            <a:r>
              <a:rPr lang="fr-BE" baseline="0" dirty="0" err="1" smtClean="0"/>
              <a:t>scientific</a:t>
            </a:r>
            <a:r>
              <a:rPr lang="fr-BE" baseline="0" dirty="0" smtClean="0"/>
              <a:t> </a:t>
            </a:r>
            <a:r>
              <a:rPr lang="fr-BE" baseline="0" dirty="0" err="1" smtClean="0"/>
              <a:t>evidences</a:t>
            </a:r>
            <a:r>
              <a:rPr lang="fr-BE" baseline="0" dirty="0" smtClean="0"/>
              <a:t>, </a:t>
            </a:r>
            <a:endParaRPr lang="en-GB" dirty="0"/>
          </a:p>
        </p:txBody>
      </p:sp>
      <p:sp>
        <p:nvSpPr>
          <p:cNvPr id="4" name="Slide Number Placeholder 3"/>
          <p:cNvSpPr>
            <a:spLocks noGrp="1"/>
          </p:cNvSpPr>
          <p:nvPr>
            <p:ph type="sldNum" sz="quarter" idx="10"/>
          </p:nvPr>
        </p:nvSpPr>
        <p:spPr/>
        <p:txBody>
          <a:bodyPr/>
          <a:lstStyle/>
          <a:p>
            <a:fld id="{00D5B879-D207-4965-911F-8851C6801D5C}" type="slidenum">
              <a:rPr lang="en-GB" smtClean="0"/>
              <a:t>30</a:t>
            </a:fld>
            <a:endParaRPr lang="en-GB"/>
          </a:p>
        </p:txBody>
      </p:sp>
    </p:spTree>
    <p:extLst>
      <p:ext uri="{BB962C8B-B14F-4D97-AF65-F5344CB8AC3E}">
        <p14:creationId xmlns:p14="http://schemas.microsoft.com/office/powerpoint/2010/main" val="156934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B74706-49D2-4BD6-8B98-E8AD1F8EF150}" type="slidenum">
              <a:rPr lang="fr-FR" smtClean="0"/>
              <a:t>31</a:t>
            </a:fld>
            <a:endParaRPr lang="fr-FR"/>
          </a:p>
        </p:txBody>
      </p:sp>
    </p:spTree>
    <p:extLst>
      <p:ext uri="{BB962C8B-B14F-4D97-AF65-F5344CB8AC3E}">
        <p14:creationId xmlns:p14="http://schemas.microsoft.com/office/powerpoint/2010/main" val="140506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noProof="0" dirty="0" smtClean="0"/>
              <a:t>Early Childhood Development is</a:t>
            </a:r>
            <a:r>
              <a:rPr lang="en-US" baseline="0" noProof="0" dirty="0" smtClean="0"/>
              <a:t> gaining more and more interest in the field of Global Health and Development. This slide explains the reasons why this is happening. I think it is important to finish saying that in the end is a question of rights (so it doesn’t get too economy-orientated).</a:t>
            </a:r>
          </a:p>
          <a:p>
            <a:pPr marL="171450" indent="-171450">
              <a:buFontTx/>
              <a:buChar char="-"/>
            </a:pPr>
            <a:r>
              <a:rPr lang="en-US" baseline="0" noProof="0" dirty="0" smtClean="0"/>
              <a:t>There’s  a lot of text in this slide. I also added the chart that WHO uses to explain the “poverty reduction effect” of early childhood development, but I am not sure it is important to show it. </a:t>
            </a:r>
          </a:p>
          <a:p>
            <a:pPr marL="171450" indent="-171450">
              <a:buFontTx/>
              <a:buChar char="-"/>
            </a:pPr>
            <a:endParaRPr lang="en-US" noProof="0" dirty="0"/>
          </a:p>
        </p:txBody>
      </p:sp>
      <p:sp>
        <p:nvSpPr>
          <p:cNvPr id="4" name="Slide Number Placeholder 3"/>
          <p:cNvSpPr>
            <a:spLocks noGrp="1"/>
          </p:cNvSpPr>
          <p:nvPr>
            <p:ph type="sldNum" sz="quarter" idx="10"/>
          </p:nvPr>
        </p:nvSpPr>
        <p:spPr/>
        <p:txBody>
          <a:bodyPr/>
          <a:lstStyle/>
          <a:p>
            <a:fld id="{0AB58E7C-AC33-4478-84AF-67F0EAB5A7B7}" type="slidenum">
              <a:rPr lang="es-ES" smtClean="0"/>
              <a:t>2</a:t>
            </a:fld>
            <a:endParaRPr lang="es-ES"/>
          </a:p>
        </p:txBody>
      </p:sp>
    </p:spTree>
    <p:extLst>
      <p:ext uri="{BB962C8B-B14F-4D97-AF65-F5344CB8AC3E}">
        <p14:creationId xmlns:p14="http://schemas.microsoft.com/office/powerpoint/2010/main" val="224467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Go quickly</a:t>
            </a:r>
            <a:r>
              <a:rPr lang="en-US" baseline="0" dirty="0" smtClean="0"/>
              <a:t> through the images.</a:t>
            </a:r>
          </a:p>
          <a:p>
            <a:r>
              <a:rPr lang="en-US" u="none" baseline="0" dirty="0" smtClean="0"/>
              <a:t>Different textures; locally made; different colors, shapes</a:t>
            </a:r>
          </a:p>
          <a:p>
            <a:r>
              <a:rPr lang="en-US" u="sng" baseline="0" dirty="0" smtClean="0"/>
              <a:t>To stimulate the different development areas and skills  </a:t>
            </a:r>
            <a:r>
              <a:rPr lang="en-US" baseline="0" dirty="0" smtClean="0"/>
              <a:t>(sensation and exploring ; moving, hearing, creating links between images, objects and names ; understand cause and effect and interaction with hands and objects)</a:t>
            </a:r>
          </a:p>
          <a:p>
            <a:r>
              <a:rPr lang="en-US" baseline="0" dirty="0" smtClean="0"/>
              <a:t>Objects must always be linked to interesting tasks ( sincere wish to exploring) for the child, starting from the moment they’re born ( voice, faces, body contact).</a:t>
            </a:r>
          </a:p>
          <a:p>
            <a:endParaRPr lang="en-US" dirty="0" smtClean="0"/>
          </a:p>
          <a:p>
            <a:r>
              <a:rPr lang="en-US" dirty="0" smtClean="0"/>
              <a:t>Show toys and materials</a:t>
            </a:r>
            <a:r>
              <a:rPr lang="en-US" baseline="0" dirty="0" smtClean="0"/>
              <a:t> in the room that will be used for the training and compare</a:t>
            </a:r>
            <a:endParaRPr lang="fr-FR" dirty="0"/>
          </a:p>
        </p:txBody>
      </p:sp>
      <p:sp>
        <p:nvSpPr>
          <p:cNvPr id="4" name="Espace réservé du numéro de diapositive 3"/>
          <p:cNvSpPr>
            <a:spLocks noGrp="1"/>
          </p:cNvSpPr>
          <p:nvPr>
            <p:ph type="sldNum" sz="quarter" idx="10"/>
          </p:nvPr>
        </p:nvSpPr>
        <p:spPr/>
        <p:txBody>
          <a:bodyPr/>
          <a:lstStyle/>
          <a:p>
            <a:fld id="{6CB74706-49D2-4BD6-8B98-E8AD1F8EF150}" type="slidenum">
              <a:rPr lang="fr-FR" smtClean="0"/>
              <a:t>32</a:t>
            </a:fld>
            <a:endParaRPr lang="fr-FR"/>
          </a:p>
        </p:txBody>
      </p:sp>
    </p:spTree>
    <p:extLst>
      <p:ext uri="{BB962C8B-B14F-4D97-AF65-F5344CB8AC3E}">
        <p14:creationId xmlns:p14="http://schemas.microsoft.com/office/powerpoint/2010/main" val="403898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a:p>
            <a:endParaRPr lang="fr-BE" dirty="0" smtClean="0"/>
          </a:p>
          <a:p>
            <a:r>
              <a:rPr lang="fr-BE" dirty="0" err="1" smtClean="0"/>
              <a:t>Appropiate</a:t>
            </a:r>
            <a:r>
              <a:rPr lang="fr-BE" dirty="0" smtClean="0"/>
              <a:t> </a:t>
            </a:r>
            <a:r>
              <a:rPr lang="fr-BE" dirty="0" err="1" smtClean="0"/>
              <a:t>approaches</a:t>
            </a:r>
            <a:r>
              <a:rPr lang="fr-BE" dirty="0" smtClean="0"/>
              <a:t>: Inscrire la Blue Box dans une tendance globale: Early </a:t>
            </a:r>
            <a:r>
              <a:rPr lang="fr-BE" dirty="0" err="1" smtClean="0"/>
              <a:t>Childhood</a:t>
            </a:r>
            <a:r>
              <a:rPr lang="fr-BE" dirty="0" smtClean="0"/>
              <a:t> </a:t>
            </a:r>
            <a:r>
              <a:rPr lang="fr-BE" dirty="0" err="1" smtClean="0"/>
              <a:t>Development</a:t>
            </a:r>
            <a:endParaRPr lang="fr-BE" dirty="0" smtClean="0"/>
          </a:p>
          <a:p>
            <a:endParaRPr lang="fr-BE" dirty="0" smtClean="0"/>
          </a:p>
          <a:p>
            <a:r>
              <a:rPr lang="fr-BE" dirty="0" err="1" smtClean="0"/>
              <a:t>which</a:t>
            </a:r>
            <a:r>
              <a:rPr lang="fr-BE" dirty="0" smtClean="0"/>
              <a:t> </a:t>
            </a:r>
            <a:r>
              <a:rPr lang="fr-BE" dirty="0" err="1" smtClean="0"/>
              <a:t>is</a:t>
            </a:r>
            <a:r>
              <a:rPr lang="fr-BE" dirty="0" smtClean="0"/>
              <a:t> </a:t>
            </a:r>
            <a:r>
              <a:rPr lang="fr-BE" dirty="0" err="1" smtClean="0"/>
              <a:t>gaining</a:t>
            </a:r>
            <a:r>
              <a:rPr lang="fr-BE" dirty="0" smtClean="0"/>
              <a:t> </a:t>
            </a:r>
            <a:r>
              <a:rPr lang="fr-BE" dirty="0" err="1" smtClean="0"/>
              <a:t>momentum</a:t>
            </a:r>
            <a:r>
              <a:rPr lang="fr-BE" dirty="0" smtClean="0"/>
              <a:t> in the global </a:t>
            </a:r>
            <a:r>
              <a:rPr lang="fr-BE" dirty="0" err="1" smtClean="0"/>
              <a:t>health</a:t>
            </a:r>
            <a:r>
              <a:rPr lang="fr-BE" dirty="0" smtClean="0"/>
              <a:t> and </a:t>
            </a:r>
            <a:r>
              <a:rPr lang="fr-BE" dirty="0" err="1" smtClean="0"/>
              <a:t>development</a:t>
            </a:r>
            <a:endParaRPr lang="fr-BE" dirty="0" smtClean="0"/>
          </a:p>
          <a:p>
            <a:endParaRPr lang="fr-BE" dirty="0" smtClean="0"/>
          </a:p>
          <a:p>
            <a:r>
              <a:rPr lang="fr-BE" dirty="0" smtClean="0"/>
              <a:t>Ce qui se passe dans ses </a:t>
            </a:r>
            <a:r>
              <a:rPr lang="fr-BE" dirty="0" err="1" smtClean="0"/>
              <a:t>prémières</a:t>
            </a:r>
            <a:r>
              <a:rPr lang="fr-BE" baseline="0" dirty="0" smtClean="0"/>
              <a:t> années de vie: de la croissance physique , en taille, mais aussi de la croissance en </a:t>
            </a:r>
            <a:r>
              <a:rPr lang="fr-BE" baseline="0" dirty="0" err="1" smtClean="0"/>
              <a:t>terms</a:t>
            </a:r>
            <a:r>
              <a:rPr lang="fr-BE" baseline="0" dirty="0" smtClean="0"/>
              <a:t> de complexité </a:t>
            </a:r>
            <a:r>
              <a:rPr lang="fr-BE" baseline="0" dirty="0" err="1" smtClean="0"/>
              <a:t>néurologique</a:t>
            </a:r>
            <a:r>
              <a:rPr lang="fr-BE" baseline="0" dirty="0" smtClean="0"/>
              <a:t> </a:t>
            </a:r>
          </a:p>
          <a:p>
            <a:r>
              <a:rPr lang="fr-BE" baseline="0" dirty="0" smtClean="0"/>
              <a:t>et de </a:t>
            </a:r>
            <a:r>
              <a:rPr lang="fr-BE" baseline="0" dirty="0" err="1" smtClean="0"/>
              <a:t>comportaments</a:t>
            </a:r>
            <a:r>
              <a:rPr lang="fr-BE" baseline="0" dirty="0" smtClean="0"/>
              <a:t>, c’est ça qu’on appelle « développement », et que on sait maintenant qui est fort dépendant des </a:t>
            </a:r>
            <a:r>
              <a:rPr lang="fr-BE" baseline="0" dirty="0" err="1" smtClean="0"/>
              <a:t>expèriences</a:t>
            </a:r>
            <a:r>
              <a:rPr lang="fr-BE" baseline="0" dirty="0" smtClean="0"/>
              <a:t>, ça ne se donne pas comme ça, mais c’est le résultat de l’interaction de l’enfant avec son entourage;</a:t>
            </a:r>
          </a:p>
          <a:p>
            <a:r>
              <a:rPr lang="fr-BE" baseline="0" dirty="0" smtClean="0"/>
              <a:t>Et que cela a un impact à vie, autant en positive qu’en négative.</a:t>
            </a:r>
          </a:p>
          <a:p>
            <a:pPr defTabSz="843991">
              <a:defRPr/>
            </a:pPr>
            <a:r>
              <a:rPr lang="en-GB" sz="1700" dirty="0">
                <a:solidFill>
                  <a:srgbClr val="231F20"/>
                </a:solidFill>
                <a:latin typeface="Berkeley-Book"/>
              </a:rPr>
              <a:t>The quality of the everyday actions of the parents – smiling, talking, cuddling, singing, and responding to the infant</a:t>
            </a:r>
            <a:br>
              <a:rPr lang="en-GB" sz="1700" dirty="0">
                <a:solidFill>
                  <a:srgbClr val="231F20"/>
                </a:solidFill>
                <a:latin typeface="Berkeley-Book"/>
              </a:rPr>
            </a:br>
            <a:r>
              <a:rPr lang="en-GB" sz="1700" dirty="0">
                <a:solidFill>
                  <a:srgbClr val="231F20"/>
                </a:solidFill>
                <a:latin typeface="Berkeley-Book"/>
              </a:rPr>
              <a:t>– shapes the circuitry of the developing brain</a:t>
            </a:r>
            <a:br>
              <a:rPr lang="en-GB" sz="1700" dirty="0">
                <a:solidFill>
                  <a:srgbClr val="231F20"/>
                </a:solidFill>
                <a:latin typeface="Berkeley-Book"/>
              </a:rPr>
            </a:br>
            <a:r>
              <a:rPr lang="en-GB" sz="1700" dirty="0">
                <a:solidFill>
                  <a:srgbClr val="231F20"/>
                </a:solidFill>
                <a:latin typeface="Berkeley-Book"/>
              </a:rPr>
              <a:t>(Shore, 1997; Hannon, 2003).</a:t>
            </a:r>
          </a:p>
          <a:p>
            <a:pPr defTabSz="843991">
              <a:defRPr/>
            </a:pPr>
            <a:r>
              <a:rPr lang="en-GB" sz="1700" dirty="0">
                <a:solidFill>
                  <a:srgbClr val="231F20"/>
                </a:solidFill>
                <a:latin typeface="Berkeley-Book"/>
              </a:rPr>
              <a:t>Caregiver sensitivity and responsiveness</a:t>
            </a:r>
            <a:endParaRPr lang="fr-BE" dirty="0" smtClean="0"/>
          </a:p>
          <a:p>
            <a:endParaRPr lang="fr-BE" dirty="0" smtClean="0"/>
          </a:p>
          <a:p>
            <a:pPr defTabSz="843991">
              <a:defRPr/>
            </a:pPr>
            <a:r>
              <a:rPr lang="en-GB" sz="1700" dirty="0">
                <a:solidFill>
                  <a:prstClr val="black"/>
                </a:solidFill>
              </a:rPr>
              <a:t>The recent development in developing countries”, Lancet series, “Early childhood estimated that over 200 million children in developing countries are not reaching their full developmental potential (Grantham-McGregor et al., 2007). IL </a:t>
            </a:r>
            <a:r>
              <a:rPr lang="en-GB" sz="1700" dirty="0" err="1">
                <a:solidFill>
                  <a:prstClr val="black"/>
                </a:solidFill>
              </a:rPr>
              <a:t>n’y</a:t>
            </a:r>
            <a:r>
              <a:rPr lang="en-GB" sz="1700" dirty="0">
                <a:solidFill>
                  <a:prstClr val="black"/>
                </a:solidFill>
              </a:rPr>
              <a:t>  </a:t>
            </a:r>
            <a:r>
              <a:rPr lang="en-GB" sz="1700" dirty="0" err="1">
                <a:solidFill>
                  <a:prstClr val="black"/>
                </a:solidFill>
              </a:rPr>
              <a:t>apas</a:t>
            </a:r>
            <a:r>
              <a:rPr lang="en-GB" sz="1700" dirty="0">
                <a:solidFill>
                  <a:prstClr val="black"/>
                </a:solidFill>
              </a:rPr>
              <a:t> des </a:t>
            </a:r>
            <a:r>
              <a:rPr lang="en-GB" sz="1700" dirty="0" err="1">
                <a:solidFill>
                  <a:prstClr val="black"/>
                </a:solidFill>
              </a:rPr>
              <a:t>données</a:t>
            </a:r>
            <a:r>
              <a:rPr lang="en-GB" sz="1700" dirty="0">
                <a:solidFill>
                  <a:prstClr val="black"/>
                </a:solidFill>
              </a:rPr>
              <a:t>, </a:t>
            </a:r>
            <a:r>
              <a:rPr lang="en-GB" sz="1700" dirty="0" err="1">
                <a:solidFill>
                  <a:prstClr val="black"/>
                </a:solidFill>
              </a:rPr>
              <a:t>mais</a:t>
            </a:r>
            <a:r>
              <a:rPr lang="en-GB" sz="1700" dirty="0">
                <a:solidFill>
                  <a:prstClr val="black"/>
                </a:solidFill>
              </a:rPr>
              <a:t> on </a:t>
            </a:r>
            <a:r>
              <a:rPr lang="en-GB" sz="1700" dirty="0" err="1">
                <a:solidFill>
                  <a:prstClr val="black"/>
                </a:solidFill>
              </a:rPr>
              <a:t>sait</a:t>
            </a:r>
            <a:r>
              <a:rPr lang="en-GB" sz="1700" dirty="0">
                <a:solidFill>
                  <a:prstClr val="black"/>
                </a:solidFill>
              </a:rPr>
              <a:t> que les pays à </a:t>
            </a:r>
            <a:r>
              <a:rPr lang="en-GB" sz="1700" dirty="0" err="1">
                <a:solidFill>
                  <a:prstClr val="black"/>
                </a:solidFill>
              </a:rPr>
              <a:t>faible</a:t>
            </a:r>
            <a:r>
              <a:rPr lang="en-GB" sz="1700" dirty="0">
                <a:solidFill>
                  <a:prstClr val="black"/>
                </a:solidFill>
              </a:rPr>
              <a:t> </a:t>
            </a:r>
            <a:r>
              <a:rPr lang="en-GB" sz="1700" dirty="0" err="1">
                <a:solidFill>
                  <a:prstClr val="black"/>
                </a:solidFill>
              </a:rPr>
              <a:t>révenus</a:t>
            </a:r>
            <a:r>
              <a:rPr lang="en-GB" sz="1700" dirty="0">
                <a:solidFill>
                  <a:prstClr val="black"/>
                </a:solidFill>
              </a:rPr>
              <a:t> </a:t>
            </a:r>
            <a:r>
              <a:rPr lang="en-GB" sz="1700" dirty="0" err="1">
                <a:solidFill>
                  <a:prstClr val="black"/>
                </a:solidFill>
              </a:rPr>
              <a:t>ont</a:t>
            </a:r>
            <a:r>
              <a:rPr lang="en-GB" sz="1700" dirty="0">
                <a:solidFill>
                  <a:prstClr val="black"/>
                </a:solidFill>
              </a:rPr>
              <a:t> des </a:t>
            </a:r>
            <a:r>
              <a:rPr lang="en-GB" sz="1700" dirty="0" err="1">
                <a:solidFill>
                  <a:prstClr val="black"/>
                </a:solidFill>
              </a:rPr>
              <a:t>taux</a:t>
            </a:r>
            <a:r>
              <a:rPr lang="en-GB" sz="1700" dirty="0">
                <a:solidFill>
                  <a:prstClr val="black"/>
                </a:solidFill>
              </a:rPr>
              <a:t> plus haut de </a:t>
            </a:r>
            <a:r>
              <a:rPr lang="en-GB" sz="1700" dirty="0" err="1">
                <a:solidFill>
                  <a:prstClr val="black"/>
                </a:solidFill>
              </a:rPr>
              <a:t>facteurs</a:t>
            </a:r>
            <a:r>
              <a:rPr lang="en-GB" sz="1700" dirty="0">
                <a:solidFill>
                  <a:prstClr val="black"/>
                </a:solidFill>
              </a:rPr>
              <a:t> de </a:t>
            </a:r>
            <a:r>
              <a:rPr lang="en-GB" sz="1700" dirty="0" err="1">
                <a:solidFill>
                  <a:prstClr val="black"/>
                </a:solidFill>
              </a:rPr>
              <a:t>risque</a:t>
            </a:r>
            <a:r>
              <a:rPr lang="en-GB" sz="1700" dirty="0">
                <a:solidFill>
                  <a:prstClr val="black"/>
                </a:solidFill>
              </a:rPr>
              <a:t> au development de </a:t>
            </a:r>
            <a:r>
              <a:rPr lang="en-GB" sz="1700" dirty="0" err="1">
                <a:solidFill>
                  <a:prstClr val="black"/>
                </a:solidFill>
              </a:rPr>
              <a:t>l’enfant</a:t>
            </a:r>
            <a:r>
              <a:rPr lang="en-GB" sz="1700" dirty="0">
                <a:solidFill>
                  <a:prstClr val="black"/>
                </a:solidFill>
              </a:rPr>
              <a:t>: </a:t>
            </a:r>
            <a:r>
              <a:rPr lang="en-GB" sz="1700" dirty="0" err="1">
                <a:solidFill>
                  <a:prstClr val="black"/>
                </a:solidFill>
              </a:rPr>
              <a:t>pauvreté</a:t>
            </a:r>
            <a:r>
              <a:rPr lang="en-GB" sz="1700" dirty="0">
                <a:solidFill>
                  <a:prstClr val="black"/>
                </a:solidFill>
              </a:rPr>
              <a:t>, malnutrition, des </a:t>
            </a:r>
            <a:r>
              <a:rPr lang="en-GB" sz="1700" dirty="0" err="1">
                <a:solidFill>
                  <a:prstClr val="black"/>
                </a:solidFill>
              </a:rPr>
              <a:t>soins</a:t>
            </a:r>
            <a:r>
              <a:rPr lang="en-GB" sz="1700" dirty="0">
                <a:solidFill>
                  <a:prstClr val="black"/>
                </a:solidFill>
              </a:rPr>
              <a:t> </a:t>
            </a:r>
            <a:r>
              <a:rPr lang="en-GB" sz="1700" dirty="0" err="1">
                <a:solidFill>
                  <a:prstClr val="black"/>
                </a:solidFill>
              </a:rPr>
              <a:t>périnataux</a:t>
            </a:r>
            <a:r>
              <a:rPr lang="en-GB" sz="1700" dirty="0">
                <a:solidFill>
                  <a:prstClr val="black"/>
                </a:solidFill>
              </a:rPr>
              <a:t> </a:t>
            </a:r>
            <a:r>
              <a:rPr lang="en-GB" sz="1700" dirty="0" err="1">
                <a:solidFill>
                  <a:prstClr val="black"/>
                </a:solidFill>
              </a:rPr>
              <a:t>déficients</a:t>
            </a:r>
            <a:r>
              <a:rPr lang="en-GB" sz="1700" dirty="0">
                <a:solidFill>
                  <a:prstClr val="black"/>
                </a:solidFill>
              </a:rPr>
              <a:t>, etc.</a:t>
            </a:r>
          </a:p>
          <a:p>
            <a:endParaRPr lang="fr-BE" dirty="0" smtClean="0"/>
          </a:p>
          <a:p>
            <a:endParaRPr lang="fr-BE" dirty="0" smtClean="0"/>
          </a:p>
          <a:p>
            <a:r>
              <a:rPr lang="en-GB" dirty="0" smtClean="0"/>
              <a:t>• Because LAMI countries have high rates of</a:t>
            </a:r>
            <a:r>
              <a:rPr lang="en-GB" baseline="0" dirty="0" smtClean="0"/>
              <a:t> </a:t>
            </a:r>
            <a:r>
              <a:rPr lang="en-GB" dirty="0" smtClean="0"/>
              <a:t>risk factors that affect young children’s</a:t>
            </a:r>
            <a:r>
              <a:rPr lang="en-GB" baseline="0" dirty="0" smtClean="0"/>
              <a:t> </a:t>
            </a:r>
            <a:r>
              <a:rPr lang="en-GB" dirty="0" smtClean="0"/>
              <a:t>development, such as poverty, malnutrition,</a:t>
            </a:r>
            <a:r>
              <a:rPr lang="en-GB" baseline="0" dirty="0" smtClean="0"/>
              <a:t> </a:t>
            </a:r>
            <a:r>
              <a:rPr lang="en-GB" dirty="0" smtClean="0"/>
              <a:t>and related deficiencies, intrauterine growth</a:t>
            </a:r>
          </a:p>
          <a:p>
            <a:r>
              <a:rPr lang="en-GB" dirty="0" smtClean="0"/>
              <a:t>2</a:t>
            </a:r>
          </a:p>
          <a:p>
            <a:r>
              <a:rPr lang="en-GB" dirty="0" smtClean="0"/>
              <a:t>Young children with developmental</a:t>
            </a:r>
          </a:p>
          <a:p>
            <a:r>
              <a:rPr lang="en-GB" dirty="0" smtClean="0"/>
              <a:t>delays and disabilities – estimated</a:t>
            </a:r>
          </a:p>
          <a:p>
            <a:r>
              <a:rPr lang="en-GB" dirty="0" smtClean="0"/>
              <a:t>numbers and their situation</a:t>
            </a:r>
          </a:p>
          <a:p>
            <a:r>
              <a:rPr lang="en-GB" dirty="0" smtClean="0"/>
              <a:t>5</a:t>
            </a:r>
          </a:p>
          <a:p>
            <a:r>
              <a:rPr lang="en-GB" dirty="0" smtClean="0"/>
              <a:t>ESTIMATED PREVALENCE OF MODERATE AND SEVERE DISABILITY, BY REGION, SEX AND AGE</a:t>
            </a:r>
          </a:p>
          <a:p>
            <a:r>
              <a:rPr lang="en-GB" dirty="0" smtClean="0"/>
              <a:t>(GLOBAL BURDEN OF DISEASE ESTIMATES FOR 2004)</a:t>
            </a:r>
          </a:p>
          <a:p>
            <a:r>
              <a:rPr lang="en-GB" dirty="0" smtClean="0"/>
              <a:t>retardation, chronic illness and deficiencies in</a:t>
            </a:r>
          </a:p>
          <a:p>
            <a:r>
              <a:rPr lang="en-GB" dirty="0" err="1" smtClean="0"/>
              <a:t>pyscho</a:t>
            </a:r>
            <a:r>
              <a:rPr lang="en-GB" dirty="0" smtClean="0"/>
              <a:t>-social stimulation, the prevalence of</a:t>
            </a:r>
          </a:p>
          <a:p>
            <a:r>
              <a:rPr lang="en-GB" dirty="0" smtClean="0"/>
              <a:t>developmental difficulties is almost certainly</a:t>
            </a:r>
          </a:p>
          <a:p>
            <a:r>
              <a:rPr lang="en-GB" dirty="0" smtClean="0"/>
              <a:t>higher than in high-income countries.</a:t>
            </a:r>
          </a:p>
          <a:p>
            <a:r>
              <a:rPr lang="en-GB" dirty="0" smtClean="0"/>
              <a:t>Some authors have speculated that, while</a:t>
            </a:r>
          </a:p>
          <a:p>
            <a:r>
              <a:rPr lang="en-GB" dirty="0" smtClean="0"/>
              <a:t>the overall prevalence of disability in LAMI</a:t>
            </a:r>
          </a:p>
          <a:p>
            <a:r>
              <a:rPr lang="en-GB" dirty="0" smtClean="0"/>
              <a:t>countries has remained constant over the past</a:t>
            </a:r>
          </a:p>
          <a:p>
            <a:r>
              <a:rPr lang="en-GB" dirty="0" smtClean="0"/>
              <a:t>ten years, there has been a shift from more</a:t>
            </a:r>
          </a:p>
          <a:p>
            <a:r>
              <a:rPr lang="en-GB" dirty="0" smtClean="0"/>
              <a:t>severe disabilities to milder problems related</a:t>
            </a:r>
          </a:p>
          <a:p>
            <a:r>
              <a:rPr lang="en-GB" dirty="0" smtClean="0"/>
              <a:t>to cognitive impairment, behavioural problems,</a:t>
            </a:r>
          </a:p>
          <a:p>
            <a:r>
              <a:rPr lang="en-GB" dirty="0" smtClean="0"/>
              <a:t>and hearing and communication impairments.</a:t>
            </a:r>
          </a:p>
          <a:p>
            <a:r>
              <a:rPr lang="en-GB" dirty="0" smtClean="0"/>
              <a:t>The commonly used screening tools may not</a:t>
            </a:r>
          </a:p>
          <a:p>
            <a:r>
              <a:rPr lang="en-GB" dirty="0" smtClean="0"/>
              <a:t>adequately detect these disabilities</a:t>
            </a:r>
            <a:endParaRPr lang="fr-BE" dirty="0" smtClean="0"/>
          </a:p>
          <a:p>
            <a:r>
              <a:rPr lang="en-GB" dirty="0" smtClean="0"/>
              <a:t>For young children with developmental delays and/or</a:t>
            </a:r>
          </a:p>
          <a:p>
            <a:r>
              <a:rPr lang="en-GB" dirty="0" smtClean="0"/>
              <a:t>disabilities, this period is even more critical – when</a:t>
            </a:r>
          </a:p>
          <a:p>
            <a:r>
              <a:rPr lang="en-GB" dirty="0" smtClean="0"/>
              <a:t>timely and systematic early intervention actions</a:t>
            </a:r>
          </a:p>
          <a:p>
            <a:r>
              <a:rPr lang="en-GB" dirty="0" smtClean="0"/>
              <a:t>undertaken with family involvement provide the</a:t>
            </a:r>
          </a:p>
          <a:p>
            <a:r>
              <a:rPr lang="en-GB" dirty="0" smtClean="0"/>
              <a:t>critical support needed to reduce the potential impact</a:t>
            </a:r>
          </a:p>
          <a:p>
            <a:r>
              <a:rPr lang="en-GB" dirty="0" smtClean="0"/>
              <a:t>of an impairment, while guaranteeing the necessary</a:t>
            </a:r>
          </a:p>
          <a:p>
            <a:r>
              <a:rPr lang="en-GB" dirty="0" smtClean="0"/>
              <a:t>conditions for the child to start on a path to achieve</a:t>
            </a:r>
          </a:p>
          <a:p>
            <a:r>
              <a:rPr lang="en-GB" dirty="0" smtClean="0"/>
              <a:t>his or her full potential. These are also the years when</a:t>
            </a:r>
          </a:p>
          <a:p>
            <a:r>
              <a:rPr lang="en-GB" dirty="0" smtClean="0"/>
              <a:t>assisting the child’s family is critical to addressing</a:t>
            </a:r>
          </a:p>
          <a:p>
            <a:r>
              <a:rPr lang="en-GB" dirty="0" smtClean="0"/>
              <a:t>both the physical and emotional needs arising from</a:t>
            </a:r>
          </a:p>
          <a:p>
            <a:r>
              <a:rPr lang="en-GB" dirty="0" smtClean="0"/>
              <a:t>their caregiving roles.</a:t>
            </a:r>
            <a:endParaRPr lang="en-GB" dirty="0"/>
          </a:p>
        </p:txBody>
      </p:sp>
      <p:sp>
        <p:nvSpPr>
          <p:cNvPr id="4" name="Slide Number Placeholder 3"/>
          <p:cNvSpPr>
            <a:spLocks noGrp="1"/>
          </p:cNvSpPr>
          <p:nvPr>
            <p:ph type="sldNum" sz="quarter" idx="10"/>
          </p:nvPr>
        </p:nvSpPr>
        <p:spPr/>
        <p:txBody>
          <a:bodyPr/>
          <a:lstStyle/>
          <a:p>
            <a:fld id="{F14DEE39-74A6-4ABA-A3AA-487542BEE8EE}" type="slidenum">
              <a:rPr lang="en-GB" smtClean="0"/>
              <a:t>3</a:t>
            </a:fld>
            <a:endParaRPr lang="en-GB"/>
          </a:p>
        </p:txBody>
      </p:sp>
    </p:spTree>
    <p:extLst>
      <p:ext uri="{BB962C8B-B14F-4D97-AF65-F5344CB8AC3E}">
        <p14:creationId xmlns:p14="http://schemas.microsoft.com/office/powerpoint/2010/main" val="77416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Quelques documents de référence sur ECD:</a:t>
            </a:r>
          </a:p>
          <a:p>
            <a:r>
              <a:rPr lang="fr-BE" dirty="0" smtClean="0"/>
              <a:t>La OMS a publié 3 rapports:</a:t>
            </a:r>
            <a:r>
              <a:rPr lang="fr-BE" baseline="0" dirty="0" smtClean="0"/>
              <a:t> le première en 1999 parlé déjà du lien entre l’état de santé de l’enfant et son état de </a:t>
            </a:r>
            <a:r>
              <a:rPr lang="fr-BE" baseline="0" dirty="0" err="1" smtClean="0"/>
              <a:t>dévelopment</a:t>
            </a:r>
            <a:r>
              <a:rPr lang="fr-BE" baseline="0" dirty="0" smtClean="0"/>
              <a:t> (physique mais aussi cognitive et social) et préconisé un modèle intégré de soins.</a:t>
            </a:r>
          </a:p>
          <a:p>
            <a:r>
              <a:rPr lang="fr-BE" baseline="0" dirty="0" smtClean="0"/>
              <a:t>Le deuxième, en 2004, était centré sur l’importance de la </a:t>
            </a:r>
            <a:r>
              <a:rPr lang="fr-BE" baseline="0" dirty="0" err="1" smtClean="0"/>
              <a:t>rélation</a:t>
            </a:r>
            <a:r>
              <a:rPr lang="fr-BE" baseline="0" dirty="0" smtClean="0"/>
              <a:t> entre la personne de référence (la mère, le </a:t>
            </a:r>
            <a:r>
              <a:rPr lang="fr-BE" baseline="0" dirty="0" err="1" smtClean="0"/>
              <a:t>pére</a:t>
            </a:r>
            <a:r>
              <a:rPr lang="fr-BE" baseline="0" dirty="0" smtClean="0"/>
              <a:t>, le </a:t>
            </a:r>
            <a:r>
              <a:rPr lang="fr-BE" baseline="0" dirty="0" err="1" smtClean="0"/>
              <a:t>caregiver</a:t>
            </a:r>
            <a:r>
              <a:rPr lang="fr-BE" baseline="0" dirty="0" smtClean="0"/>
              <a:t>) et l’enfant</a:t>
            </a:r>
          </a:p>
          <a:p>
            <a:r>
              <a:rPr lang="fr-BE" baseline="0" dirty="0" smtClean="0"/>
              <a:t>Et le troisième, en 2007, </a:t>
            </a:r>
            <a:r>
              <a:rPr lang="fr-BE" baseline="0" dirty="0" err="1" smtClean="0"/>
              <a:t>interpretation</a:t>
            </a:r>
            <a:r>
              <a:rPr lang="fr-BE" baseline="0" dirty="0" smtClean="0"/>
              <a:t> du ECD avec un regard des déterminants sociaux de la santé, et avec un message très claire: si on a un mauvaise début dans les trois premières années de notre vie, on va jamais </a:t>
            </a:r>
            <a:r>
              <a:rPr lang="fr-BE" baseline="0" dirty="0" err="1" smtClean="0"/>
              <a:t>ratrapper</a:t>
            </a:r>
            <a:r>
              <a:rPr lang="fr-BE" baseline="0" dirty="0" smtClean="0"/>
              <a:t>: des conséquences à long </a:t>
            </a:r>
            <a:r>
              <a:rPr lang="fr-BE" baseline="0" dirty="0" err="1" smtClean="0"/>
              <a:t>term</a:t>
            </a:r>
            <a:r>
              <a:rPr lang="fr-BE" baseline="0" dirty="0" smtClean="0"/>
              <a:t> à niveau : plus probabilité de maladies chroniques, de finir en prison, de…L’antidote: faire sorte qu’on a tous des opportunités d’avoir un bon début: ECD: a </a:t>
            </a:r>
            <a:r>
              <a:rPr lang="fr-BE" baseline="0" dirty="0" err="1" smtClean="0"/>
              <a:t>powerful</a:t>
            </a:r>
            <a:r>
              <a:rPr lang="fr-BE" baseline="0" dirty="0" smtClean="0"/>
              <a:t> </a:t>
            </a:r>
            <a:r>
              <a:rPr lang="fr-BE" baseline="0" dirty="0" err="1" smtClean="0"/>
              <a:t>equalizer</a:t>
            </a:r>
            <a:endParaRPr lang="fr-BE" baseline="0" dirty="0" smtClean="0"/>
          </a:p>
          <a:p>
            <a:endParaRPr lang="fr-BE" baseline="0" dirty="0" smtClean="0"/>
          </a:p>
          <a:p>
            <a:endParaRPr lang="fr-BE" baseline="0" dirty="0" smtClean="0"/>
          </a:p>
          <a:p>
            <a:r>
              <a:rPr lang="fr-BE" baseline="0" dirty="0" smtClean="0"/>
              <a:t>Ces rapports de l’OMS très accompagné par des séries spécifiques sur Lancet, 2007 et 2016, qui donne le background académique et les évidences scientifiques </a:t>
            </a:r>
          </a:p>
          <a:p>
            <a:endParaRPr lang="fr-BE" baseline="0" dirty="0" smtClean="0"/>
          </a:p>
          <a:p>
            <a:r>
              <a:rPr lang="fr-BE" baseline="0" dirty="0" smtClean="0"/>
              <a:t>CCD: </a:t>
            </a:r>
            <a:r>
              <a:rPr lang="fr-BE" baseline="0" dirty="0" err="1" smtClean="0"/>
              <a:t>toolkit</a:t>
            </a:r>
            <a:r>
              <a:rPr lang="fr-BE" baseline="0" dirty="0" smtClean="0"/>
              <a:t> créé par UNICEF et l’OMS quelle année?, très chouette, approche nettement basé sur la famille, </a:t>
            </a:r>
          </a:p>
          <a:p>
            <a:endParaRPr lang="fr-BE" baseline="0" dirty="0" smtClean="0"/>
          </a:p>
          <a:p>
            <a:r>
              <a:rPr lang="fr-BE" baseline="0" dirty="0" smtClean="0"/>
              <a:t>Le seule </a:t>
            </a:r>
            <a:r>
              <a:rPr lang="fr-BE" baseline="0" dirty="0" err="1" smtClean="0"/>
              <a:t>docuemnt</a:t>
            </a:r>
            <a:r>
              <a:rPr lang="fr-BE" baseline="0" dirty="0" smtClean="0"/>
              <a:t> qui parle du handicap: c’est </a:t>
            </a:r>
            <a:r>
              <a:rPr lang="fr-BE" baseline="0" dirty="0" err="1" smtClean="0"/>
              <a:t>pluot</a:t>
            </a:r>
            <a:r>
              <a:rPr lang="fr-BE" baseline="0" dirty="0" smtClean="0"/>
              <a:t> un document d’</a:t>
            </a:r>
            <a:r>
              <a:rPr lang="fr-BE" baseline="0" dirty="0" err="1" smtClean="0"/>
              <a:t>advocacy</a:t>
            </a:r>
            <a:r>
              <a:rPr lang="fr-BE" baseline="0" dirty="0" smtClean="0"/>
              <a:t> que un document technique</a:t>
            </a:r>
          </a:p>
          <a:p>
            <a:endParaRPr lang="fr-BE" baseline="0" dirty="0" smtClean="0"/>
          </a:p>
          <a:p>
            <a:endParaRPr lang="fr-BE" baseline="0" dirty="0" smtClean="0"/>
          </a:p>
          <a:p>
            <a:pPr defTabSz="843991">
              <a:defRPr/>
            </a:pPr>
            <a:r>
              <a:rPr lang="en-GB" dirty="0" smtClean="0">
                <a:solidFill>
                  <a:srgbClr val="231F20"/>
                </a:solidFill>
                <a:latin typeface="Berkeley-Book"/>
              </a:rPr>
              <a:t/>
            </a:r>
            <a:br>
              <a:rPr lang="en-GB" dirty="0" smtClean="0">
                <a:solidFill>
                  <a:srgbClr val="231F20"/>
                </a:solidFill>
                <a:latin typeface="Berkeley-Book"/>
              </a:rPr>
            </a:br>
            <a:r>
              <a:rPr lang="en-GB" dirty="0" smtClean="0">
                <a:solidFill>
                  <a:srgbClr val="231F20"/>
                </a:solidFill>
                <a:latin typeface="Berkeley-Book"/>
              </a:rPr>
              <a:t>WHO has previously published three reports</a:t>
            </a:r>
            <a:br>
              <a:rPr lang="en-GB" dirty="0" smtClean="0">
                <a:solidFill>
                  <a:srgbClr val="231F20"/>
                </a:solidFill>
                <a:latin typeface="Berkeley-Book"/>
              </a:rPr>
            </a:br>
            <a:r>
              <a:rPr lang="en-GB" dirty="0" smtClean="0">
                <a:solidFill>
                  <a:srgbClr val="231F20"/>
                </a:solidFill>
                <a:latin typeface="Berkeley-Book"/>
              </a:rPr>
              <a:t>related to child development. The first, </a:t>
            </a:r>
            <a:r>
              <a:rPr lang="en-GB" i="1" dirty="0" smtClean="0">
                <a:solidFill>
                  <a:srgbClr val="231F20"/>
                </a:solidFill>
                <a:latin typeface="Berkeley-BookItalic"/>
              </a:rPr>
              <a:t>A critical link </a:t>
            </a:r>
            <a:r>
              <a:rPr lang="en-GB" dirty="0" smtClean="0">
                <a:solidFill>
                  <a:srgbClr val="231F20"/>
                </a:solidFill>
                <a:latin typeface="Berkeley-Book"/>
              </a:rPr>
              <a:t>(WHO, 1999) documented the critical</a:t>
            </a:r>
            <a:br>
              <a:rPr lang="en-GB" dirty="0" smtClean="0">
                <a:solidFill>
                  <a:srgbClr val="231F20"/>
                </a:solidFill>
                <a:latin typeface="Berkeley-Book"/>
              </a:rPr>
            </a:br>
            <a:r>
              <a:rPr lang="en-GB" dirty="0" smtClean="0">
                <a:solidFill>
                  <a:srgbClr val="231F20"/>
                </a:solidFill>
                <a:latin typeface="Berkeley-Book"/>
              </a:rPr>
              <a:t>relationship between the nutritional status of a</a:t>
            </a:r>
            <a:br>
              <a:rPr lang="en-GB" dirty="0" smtClean="0">
                <a:solidFill>
                  <a:srgbClr val="231F20"/>
                </a:solidFill>
                <a:latin typeface="Berkeley-Book"/>
              </a:rPr>
            </a:br>
            <a:r>
              <a:rPr lang="en-GB" dirty="0" smtClean="0">
                <a:solidFill>
                  <a:srgbClr val="231F20"/>
                </a:solidFill>
                <a:latin typeface="Berkeley-Book"/>
              </a:rPr>
              <a:t>child and his or her psychological development,</a:t>
            </a:r>
            <a:br>
              <a:rPr lang="en-GB" dirty="0" smtClean="0">
                <a:solidFill>
                  <a:srgbClr val="231F20"/>
                </a:solidFill>
                <a:latin typeface="Berkeley-Book"/>
              </a:rPr>
            </a:br>
            <a:r>
              <a:rPr lang="en-GB" dirty="0" smtClean="0">
                <a:solidFill>
                  <a:srgbClr val="231F20"/>
                </a:solidFill>
                <a:latin typeface="Berkeley-Book"/>
              </a:rPr>
              <a:t>and demonstrated the effectiveness of combining interventions to promote early childhood</a:t>
            </a:r>
            <a:br>
              <a:rPr lang="en-GB" dirty="0" smtClean="0">
                <a:solidFill>
                  <a:srgbClr val="231F20"/>
                </a:solidFill>
                <a:latin typeface="Berkeley-Book"/>
              </a:rPr>
            </a:br>
            <a:r>
              <a:rPr lang="en-GB" dirty="0" smtClean="0">
                <a:solidFill>
                  <a:srgbClr val="231F20"/>
                </a:solidFill>
                <a:latin typeface="Berkeley-Book"/>
              </a:rPr>
              <a:t>development with efforts to improve child health</a:t>
            </a:r>
            <a:br>
              <a:rPr lang="en-GB" dirty="0" smtClean="0">
                <a:solidFill>
                  <a:srgbClr val="231F20"/>
                </a:solidFill>
                <a:latin typeface="Berkeley-Book"/>
              </a:rPr>
            </a:br>
            <a:r>
              <a:rPr lang="en-GB" dirty="0" smtClean="0">
                <a:solidFill>
                  <a:srgbClr val="231F20"/>
                </a:solidFill>
                <a:latin typeface="Berkeley-Book"/>
              </a:rPr>
              <a:t>and nutrition, in an integrated care model. The</a:t>
            </a:r>
            <a:br>
              <a:rPr lang="en-GB" dirty="0" smtClean="0">
                <a:solidFill>
                  <a:srgbClr val="231F20"/>
                </a:solidFill>
                <a:latin typeface="Berkeley-Book"/>
              </a:rPr>
            </a:br>
            <a:r>
              <a:rPr lang="en-GB" dirty="0" smtClean="0">
                <a:solidFill>
                  <a:srgbClr val="231F20"/>
                </a:solidFill>
                <a:latin typeface="Berkeley-Book"/>
              </a:rPr>
              <a:t>report highlighted the importance of addressing</a:t>
            </a:r>
            <a:br>
              <a:rPr lang="en-GB" dirty="0" smtClean="0">
                <a:solidFill>
                  <a:srgbClr val="231F20"/>
                </a:solidFill>
                <a:latin typeface="Berkeley-Book"/>
              </a:rPr>
            </a:br>
            <a:r>
              <a:rPr lang="en-GB" dirty="0" smtClean="0">
                <a:solidFill>
                  <a:srgbClr val="231F20"/>
                </a:solidFill>
                <a:latin typeface="Berkeley-Book"/>
              </a:rPr>
              <a:t>both the nutritional and psychosocial aspects of</a:t>
            </a:r>
            <a:br>
              <a:rPr lang="en-GB" dirty="0" smtClean="0">
                <a:solidFill>
                  <a:srgbClr val="231F20"/>
                </a:solidFill>
                <a:latin typeface="Berkeley-Book"/>
              </a:rPr>
            </a:br>
            <a:r>
              <a:rPr lang="en-GB" dirty="0" smtClean="0">
                <a:solidFill>
                  <a:srgbClr val="231F20"/>
                </a:solidFill>
                <a:latin typeface="Berkeley-Book"/>
              </a:rPr>
              <a:t>malnutrition and was a seminal report on the</a:t>
            </a:r>
            <a:br>
              <a:rPr lang="en-GB" dirty="0" smtClean="0">
                <a:solidFill>
                  <a:srgbClr val="231F20"/>
                </a:solidFill>
                <a:latin typeface="Berkeley-Book"/>
              </a:rPr>
            </a:br>
            <a:r>
              <a:rPr lang="en-GB" dirty="0" smtClean="0">
                <a:solidFill>
                  <a:srgbClr val="231F20"/>
                </a:solidFill>
                <a:latin typeface="Berkeley-Book"/>
              </a:rPr>
              <a:t>need for developmentally based biopsychosocial</a:t>
            </a:r>
            <a:br>
              <a:rPr lang="en-GB" dirty="0" smtClean="0">
                <a:solidFill>
                  <a:srgbClr val="231F20"/>
                </a:solidFill>
                <a:latin typeface="Berkeley-Book"/>
              </a:rPr>
            </a:br>
            <a:r>
              <a:rPr lang="en-GB" dirty="0" smtClean="0">
                <a:solidFill>
                  <a:srgbClr val="231F20"/>
                </a:solidFill>
                <a:latin typeface="Berkeley-Book"/>
              </a:rPr>
              <a:t>approaches to child health. The second publication, </a:t>
            </a:r>
            <a:r>
              <a:rPr lang="en-GB" i="1" dirty="0" smtClean="0">
                <a:solidFill>
                  <a:srgbClr val="231F20"/>
                </a:solidFill>
                <a:latin typeface="Berkeley-BookItalic"/>
              </a:rPr>
              <a:t>The importance of caregiver–child interactions</a:t>
            </a:r>
            <a:r>
              <a:rPr lang="en-GB" dirty="0" smtClean="0">
                <a:solidFill>
                  <a:srgbClr val="231F20"/>
                </a:solidFill>
                <a:latin typeface="Berkeley-BookItalic"/>
              </a:rPr>
              <a:t/>
            </a:r>
            <a:br>
              <a:rPr lang="en-GB" dirty="0" smtClean="0">
                <a:solidFill>
                  <a:srgbClr val="231F20"/>
                </a:solidFill>
                <a:latin typeface="Berkeley-BookItalic"/>
              </a:rPr>
            </a:br>
            <a:r>
              <a:rPr lang="en-GB" i="1" dirty="0" smtClean="0">
                <a:solidFill>
                  <a:srgbClr val="231F20"/>
                </a:solidFill>
                <a:latin typeface="Berkeley-BookItalic"/>
              </a:rPr>
              <a:t>for the survival and healthy development of young</a:t>
            </a:r>
            <a:r>
              <a:rPr lang="en-GB" dirty="0" smtClean="0">
                <a:solidFill>
                  <a:srgbClr val="231F20"/>
                </a:solidFill>
                <a:latin typeface="Berkeley-BookItalic"/>
              </a:rPr>
              <a:t/>
            </a:r>
            <a:br>
              <a:rPr lang="en-GB" dirty="0" smtClean="0">
                <a:solidFill>
                  <a:srgbClr val="231F20"/>
                </a:solidFill>
                <a:latin typeface="Berkeley-BookItalic"/>
              </a:rPr>
            </a:br>
            <a:r>
              <a:rPr lang="en-GB" i="1" dirty="0" smtClean="0">
                <a:solidFill>
                  <a:srgbClr val="231F20"/>
                </a:solidFill>
                <a:latin typeface="Berkeley-BookItalic"/>
              </a:rPr>
              <a:t>children </a:t>
            </a:r>
            <a:r>
              <a:rPr lang="en-GB" dirty="0" smtClean="0">
                <a:solidFill>
                  <a:srgbClr val="231F20"/>
                </a:solidFill>
                <a:latin typeface="Berkeley-Book"/>
              </a:rPr>
              <a:t>(Richter, 2004) contained important</a:t>
            </a:r>
            <a:br>
              <a:rPr lang="en-GB" dirty="0" smtClean="0">
                <a:solidFill>
                  <a:srgbClr val="231F20"/>
                </a:solidFill>
                <a:latin typeface="Berkeley-Book"/>
              </a:rPr>
            </a:br>
            <a:r>
              <a:rPr lang="en-GB" dirty="0" smtClean="0">
                <a:solidFill>
                  <a:srgbClr val="231F20"/>
                </a:solidFill>
                <a:latin typeface="Berkeley-Book"/>
              </a:rPr>
              <a:t>information on the most critical component of</a:t>
            </a:r>
            <a:br>
              <a:rPr lang="en-GB" dirty="0" smtClean="0">
                <a:solidFill>
                  <a:srgbClr val="231F20"/>
                </a:solidFill>
                <a:latin typeface="Berkeley-Book"/>
              </a:rPr>
            </a:br>
            <a:r>
              <a:rPr lang="en-GB" dirty="0" smtClean="0">
                <a:solidFill>
                  <a:srgbClr val="231F20"/>
                </a:solidFill>
                <a:latin typeface="Berkeley-Book"/>
              </a:rPr>
              <a:t>child development, the relational aspect. The</a:t>
            </a:r>
            <a:br>
              <a:rPr lang="en-GB" dirty="0" smtClean="0">
                <a:solidFill>
                  <a:srgbClr val="231F20"/>
                </a:solidFill>
                <a:latin typeface="Berkeley-Book"/>
              </a:rPr>
            </a:br>
            <a:r>
              <a:rPr lang="en-GB" dirty="0" smtClean="0">
                <a:solidFill>
                  <a:srgbClr val="231F20"/>
                </a:solidFill>
                <a:latin typeface="Berkeley-Book"/>
              </a:rPr>
              <a:t>third, </a:t>
            </a:r>
            <a:r>
              <a:rPr lang="en-GB" i="1" dirty="0" smtClean="0">
                <a:solidFill>
                  <a:srgbClr val="231F20"/>
                </a:solidFill>
                <a:latin typeface="Berkeley-BookItalic"/>
              </a:rPr>
              <a:t>Early childhood development: a powerful equalizer </a:t>
            </a:r>
            <a:r>
              <a:rPr lang="en-GB" dirty="0" smtClean="0">
                <a:solidFill>
                  <a:srgbClr val="231F20"/>
                </a:solidFill>
                <a:latin typeface="Berkeley-Book"/>
              </a:rPr>
              <a:t>(Irwin, Siddiqi &amp; Hertzman, 2007), prepared</a:t>
            </a:r>
            <a:br>
              <a:rPr lang="en-GB" dirty="0" smtClean="0">
                <a:solidFill>
                  <a:srgbClr val="231F20"/>
                </a:solidFill>
                <a:latin typeface="Berkeley-Book"/>
              </a:rPr>
            </a:br>
            <a:r>
              <a:rPr lang="en-GB" dirty="0" smtClean="0">
                <a:solidFill>
                  <a:srgbClr val="231F20"/>
                </a:solidFill>
                <a:latin typeface="Berkeley-Book"/>
              </a:rPr>
              <a:t>for the WHO Commission on the Social Determinants of Health, provided an in-depth look at</a:t>
            </a:r>
            <a:br>
              <a:rPr lang="en-GB" dirty="0" smtClean="0">
                <a:solidFill>
                  <a:srgbClr val="231F20"/>
                </a:solidFill>
                <a:latin typeface="Berkeley-Book"/>
              </a:rPr>
            </a:br>
            <a:r>
              <a:rPr lang="en-GB" dirty="0" smtClean="0">
                <a:solidFill>
                  <a:srgbClr val="231F20"/>
                </a:solidFill>
                <a:latin typeface="Berkeley-Book"/>
              </a:rPr>
              <a:t>the importance of social determinants in shaping</a:t>
            </a:r>
            <a:br>
              <a:rPr lang="en-GB" dirty="0" smtClean="0">
                <a:solidFill>
                  <a:srgbClr val="231F20"/>
                </a:solidFill>
                <a:latin typeface="Berkeley-Book"/>
              </a:rPr>
            </a:br>
            <a:r>
              <a:rPr lang="en-GB" dirty="0" smtClean="0">
                <a:solidFill>
                  <a:srgbClr val="231F20"/>
                </a:solidFill>
                <a:latin typeface="Berkeley-Book"/>
              </a:rPr>
              <a:t>child development. This report highlighted the</a:t>
            </a:r>
            <a:br>
              <a:rPr lang="en-GB" dirty="0" smtClean="0">
                <a:solidFill>
                  <a:srgbClr val="231F20"/>
                </a:solidFill>
                <a:latin typeface="Berkeley-Book"/>
              </a:rPr>
            </a:br>
            <a:r>
              <a:rPr lang="en-GB" dirty="0" smtClean="0">
                <a:solidFill>
                  <a:srgbClr val="231F20"/>
                </a:solidFill>
                <a:latin typeface="Berkeley-Book"/>
              </a:rPr>
              <a:t>need for sustained research activities to understand the effects of the environment on biological</a:t>
            </a:r>
            <a:br>
              <a:rPr lang="en-GB" dirty="0" smtClean="0">
                <a:solidFill>
                  <a:srgbClr val="231F20"/>
                </a:solidFill>
                <a:latin typeface="Berkeley-Book"/>
              </a:rPr>
            </a:br>
            <a:r>
              <a:rPr lang="en-GB" dirty="0" smtClean="0">
                <a:solidFill>
                  <a:srgbClr val="231F20"/>
                </a:solidFill>
                <a:latin typeface="Berkeley-Book"/>
              </a:rPr>
              <a:t>endowment and early childhood development,</a:t>
            </a:r>
            <a:br>
              <a:rPr lang="en-GB" dirty="0" smtClean="0">
                <a:solidFill>
                  <a:srgbClr val="231F20"/>
                </a:solidFill>
                <a:latin typeface="Berkeley-Book"/>
              </a:rPr>
            </a:br>
            <a:r>
              <a:rPr lang="en-GB" dirty="0" smtClean="0">
                <a:solidFill>
                  <a:srgbClr val="231F20"/>
                </a:solidFill>
                <a:latin typeface="Berkeley-Book"/>
              </a:rPr>
              <a:t>and for available evidence to inform actions to</a:t>
            </a:r>
            <a:br>
              <a:rPr lang="en-GB" dirty="0" smtClean="0">
                <a:solidFill>
                  <a:srgbClr val="231F20"/>
                </a:solidFill>
                <a:latin typeface="Berkeley-Book"/>
              </a:rPr>
            </a:br>
            <a:r>
              <a:rPr lang="en-GB" dirty="0" smtClean="0">
                <a:solidFill>
                  <a:srgbClr val="231F20"/>
                </a:solidFill>
                <a:latin typeface="Berkeley-Book"/>
              </a:rPr>
              <a:t>further child development social investment</a:t>
            </a:r>
            <a:br>
              <a:rPr lang="en-GB" dirty="0" smtClean="0">
                <a:solidFill>
                  <a:srgbClr val="231F20"/>
                </a:solidFill>
                <a:latin typeface="Berkeley-Book"/>
              </a:rPr>
            </a:br>
            <a:r>
              <a:rPr lang="en-GB" dirty="0" smtClean="0">
                <a:solidFill>
                  <a:srgbClr val="231F20"/>
                </a:solidFill>
                <a:latin typeface="Berkeley-Book"/>
              </a:rPr>
              <a:t>strategies at all levels</a:t>
            </a:r>
            <a:br>
              <a:rPr lang="en-GB" dirty="0" smtClean="0">
                <a:solidFill>
                  <a:srgbClr val="231F20"/>
                </a:solidFill>
                <a:latin typeface="Berkeley-Book"/>
              </a:rPr>
            </a:br>
            <a:endParaRPr lang="en-GB" dirty="0" smtClean="0"/>
          </a:p>
          <a:p>
            <a:endParaRPr lang="en-GB" dirty="0"/>
          </a:p>
        </p:txBody>
      </p:sp>
      <p:sp>
        <p:nvSpPr>
          <p:cNvPr id="4" name="Slide Number Placeholder 3"/>
          <p:cNvSpPr>
            <a:spLocks noGrp="1"/>
          </p:cNvSpPr>
          <p:nvPr>
            <p:ph type="sldNum" sz="quarter" idx="10"/>
          </p:nvPr>
        </p:nvSpPr>
        <p:spPr/>
        <p:txBody>
          <a:bodyPr/>
          <a:lstStyle/>
          <a:p>
            <a:fld id="{F14DEE39-74A6-4ABA-A3AA-487542BEE8EE}" type="slidenum">
              <a:rPr lang="en-GB" smtClean="0"/>
              <a:t>4</a:t>
            </a:fld>
            <a:endParaRPr lang="en-GB"/>
          </a:p>
        </p:txBody>
      </p:sp>
    </p:spTree>
    <p:extLst>
      <p:ext uri="{BB962C8B-B14F-4D97-AF65-F5344CB8AC3E}">
        <p14:creationId xmlns:p14="http://schemas.microsoft.com/office/powerpoint/2010/main" val="183126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(2012) introduces the term</a:t>
            </a:r>
            <a:r>
              <a:rPr lang="en-GB" baseline="0" dirty="0" smtClean="0"/>
              <a:t> “children with developmental difficulties or at risk of having developmental difficulties”. (Before: developmental delay, but it is not completely accurate as for some children is not a delayed development compared to the norm, but an atypical one).</a:t>
            </a:r>
            <a:endParaRPr lang="en-GB" dirty="0" smtClean="0"/>
          </a:p>
          <a:p>
            <a:endParaRPr lang="en-GB" dirty="0" smtClean="0"/>
          </a:p>
          <a:p>
            <a:r>
              <a:rPr lang="en-GB" dirty="0" smtClean="0"/>
              <a:t>This slide is important because it introduces the</a:t>
            </a:r>
            <a:r>
              <a:rPr lang="en-GB" baseline="0" dirty="0" smtClean="0"/>
              <a:t> idea that Early Childhood development (ECD) is not only for children with disabilities, but it is needed and beneficial for a much wider population. Which is by the way well aligned with the spirit of the project!</a:t>
            </a:r>
          </a:p>
          <a:p>
            <a:endParaRPr lang="en-GB" baseline="0" dirty="0" smtClean="0"/>
          </a:p>
          <a:p>
            <a:r>
              <a:rPr lang="en-GB" baseline="0" dirty="0" smtClean="0"/>
              <a:t>Here, I’d also discuss the fact that in many cases, young children show developmental difficulties but do not necessarily have a diagnosis yet  (ex: autism, some neurological conditions ). To further justify the need to work with young children even if they don’t have a diagnosis of disability (“yet”).</a:t>
            </a:r>
          </a:p>
          <a:p>
            <a:endParaRPr lang="en-GB" baseline="0" dirty="0" smtClean="0"/>
          </a:p>
          <a:p>
            <a:r>
              <a:rPr lang="en-GB" baseline="0" dirty="0" smtClean="0"/>
              <a:t>In case you want to add a note of levels of prevention, if you find it necessary: </a:t>
            </a:r>
          </a:p>
          <a:p>
            <a:r>
              <a:rPr lang="en-GB" dirty="0" smtClean="0"/>
              <a:t>Three levels of prevention: </a:t>
            </a:r>
          </a:p>
          <a:p>
            <a:pPr marL="228600" indent="-228600">
              <a:buAutoNum type="alphaLcPeriod"/>
            </a:pPr>
            <a:r>
              <a:rPr lang="en-GB" dirty="0" smtClean="0"/>
              <a:t>The primary prevention level aims to reduce the occurrence of developmental difficulties, by reducing or removing risk factors, such as low birth weight, malnutrition, iron and vitamin deficiencies, perinatal asphyxia and homebased and unsafe deliveries, and by improving nurturing and stimulation within the family. </a:t>
            </a:r>
          </a:p>
          <a:p>
            <a:pPr marL="228600" indent="-228600">
              <a:buAutoNum type="alphaLcPeriod"/>
            </a:pPr>
            <a:r>
              <a:rPr lang="en-GB" dirty="0" smtClean="0"/>
              <a:t>The secondary prevention level aims to reduce the extent of possible or manifested developmental difficulties and to shorten their duration. Early intervention programmes for low birth weight children or for children with malnutrition or infants at risk operate at this level. </a:t>
            </a:r>
          </a:p>
          <a:p>
            <a:pPr marL="228600" indent="-228600">
              <a:buAutoNum type="alphaLcPeriod"/>
            </a:pPr>
            <a:r>
              <a:rPr lang="en-GB" dirty="0" smtClean="0"/>
              <a:t>At the tertiary prevention level, the aim is to prevent or reduce complications of developmental difficulties. </a:t>
            </a:r>
            <a:endParaRPr lang="es-ES" dirty="0"/>
          </a:p>
        </p:txBody>
      </p:sp>
      <p:sp>
        <p:nvSpPr>
          <p:cNvPr id="4" name="Slide Number Placeholder 3"/>
          <p:cNvSpPr>
            <a:spLocks noGrp="1"/>
          </p:cNvSpPr>
          <p:nvPr>
            <p:ph type="sldNum" sz="quarter" idx="10"/>
          </p:nvPr>
        </p:nvSpPr>
        <p:spPr/>
        <p:txBody>
          <a:bodyPr/>
          <a:lstStyle/>
          <a:p>
            <a:fld id="{0AB58E7C-AC33-4478-84AF-67F0EAB5A7B7}" type="slidenum">
              <a:rPr lang="es-ES" smtClean="0"/>
              <a:t>5</a:t>
            </a:fld>
            <a:endParaRPr lang="es-ES"/>
          </a:p>
        </p:txBody>
      </p:sp>
    </p:spTree>
    <p:extLst>
      <p:ext uri="{BB962C8B-B14F-4D97-AF65-F5344CB8AC3E}">
        <p14:creationId xmlns:p14="http://schemas.microsoft.com/office/powerpoint/2010/main" val="143403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3991">
              <a:defRPr/>
            </a:pPr>
            <a:r>
              <a:rPr lang="fr-BE" sz="1700" dirty="0">
                <a:solidFill>
                  <a:srgbClr val="C00000"/>
                </a:solidFill>
              </a:rPr>
              <a:t>(Mon appréciation, corrigez-moi si je me trompe!!)</a:t>
            </a:r>
          </a:p>
          <a:p>
            <a:endParaRPr lang="fr-BE" dirty="0" smtClean="0"/>
          </a:p>
          <a:p>
            <a:endParaRPr lang="fr-BE" dirty="0" smtClean="0"/>
          </a:p>
          <a:p>
            <a:r>
              <a:rPr lang="fr-BE" dirty="0" smtClean="0"/>
              <a:t>Importance de la continuité de soins:</a:t>
            </a:r>
            <a:r>
              <a:rPr lang="fr-BE" baseline="0" dirty="0" smtClean="0"/>
              <a:t> déjà commencer par interaction plus </a:t>
            </a:r>
            <a:r>
              <a:rPr lang="fr-BE" baseline="0" dirty="0" err="1" smtClean="0"/>
              <a:t>flud</a:t>
            </a:r>
            <a:r>
              <a:rPr lang="fr-BE" baseline="0" dirty="0" smtClean="0"/>
              <a:t> entre </a:t>
            </a:r>
            <a:r>
              <a:rPr lang="fr-BE" baseline="0" dirty="0" err="1" smtClean="0"/>
              <a:t>smi</a:t>
            </a:r>
            <a:r>
              <a:rPr lang="fr-BE" baseline="0" dirty="0" smtClean="0"/>
              <a:t> et </a:t>
            </a:r>
            <a:r>
              <a:rPr lang="fr-BE" baseline="0" dirty="0" err="1" smtClean="0"/>
              <a:t>réad</a:t>
            </a:r>
            <a:r>
              <a:rPr lang="fr-BE" baseline="0" dirty="0" smtClean="0"/>
              <a:t> et éducation inclusive</a:t>
            </a:r>
            <a:endParaRPr lang="en-GB" dirty="0"/>
          </a:p>
        </p:txBody>
      </p:sp>
      <p:sp>
        <p:nvSpPr>
          <p:cNvPr id="4" name="Slide Number Placeholder 3"/>
          <p:cNvSpPr>
            <a:spLocks noGrp="1"/>
          </p:cNvSpPr>
          <p:nvPr>
            <p:ph type="sldNum" sz="quarter" idx="10"/>
          </p:nvPr>
        </p:nvSpPr>
        <p:spPr/>
        <p:txBody>
          <a:bodyPr/>
          <a:lstStyle/>
          <a:p>
            <a:fld id="{F14DEE39-74A6-4ABA-A3AA-487542BEE8EE}" type="slidenum">
              <a:rPr lang="en-GB" smtClean="0"/>
              <a:t>6</a:t>
            </a:fld>
            <a:endParaRPr lang="en-GB"/>
          </a:p>
        </p:txBody>
      </p:sp>
    </p:spTree>
    <p:extLst>
      <p:ext uri="{BB962C8B-B14F-4D97-AF65-F5344CB8AC3E}">
        <p14:creationId xmlns:p14="http://schemas.microsoft.com/office/powerpoint/2010/main" val="88543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SMI: identifié comme porte d’</a:t>
            </a:r>
            <a:r>
              <a:rPr lang="fr-BE" dirty="0" err="1" smtClean="0"/>
              <a:t>entréé</a:t>
            </a:r>
            <a:r>
              <a:rPr lang="fr-BE" dirty="0" smtClean="0"/>
              <a:t>: les</a:t>
            </a:r>
            <a:r>
              <a:rPr lang="fr-BE" baseline="0" dirty="0" smtClean="0"/>
              <a:t> familles ont plus souvent des contacts avec les systèmes de santé à travers des programmes de santé pédiatrique, de </a:t>
            </a:r>
            <a:r>
              <a:rPr lang="fr-BE" baseline="0" dirty="0" err="1" smtClean="0"/>
              <a:t>monitorisation</a:t>
            </a:r>
            <a:r>
              <a:rPr lang="fr-BE" baseline="0" dirty="0" smtClean="0"/>
              <a:t> de la croissance, des vaccines, etc. la porte pour faire de l’identification des enfants à risque</a:t>
            </a:r>
          </a:p>
          <a:p>
            <a:endParaRPr lang="fr-BE" baseline="0" dirty="0" smtClean="0"/>
          </a:p>
          <a:p>
            <a:r>
              <a:rPr lang="fr-BE" baseline="0" dirty="0" smtClean="0"/>
              <a:t>Réad: p-e notre principale valeur ajoutée . Une grande partie des enfants qu’on va voir dans les programmes d’ECD vont avoir des besoins spécifiques qui ne sont pas couverts pour une intervention ECD disons généraliste. Les enfants qui présentant déjà un handicap établi peuvent avoir besoin par </a:t>
            </a:r>
            <a:r>
              <a:rPr lang="fr-BE" baseline="0" dirty="0" err="1" smtClean="0"/>
              <a:t>exaple</a:t>
            </a:r>
            <a:r>
              <a:rPr lang="fr-BE" baseline="0" dirty="0" smtClean="0"/>
              <a:t> d’une intervention en appareillage ou d’aides à la mobilité ou de conseils spécifiques aux familles pour l’apprentissage </a:t>
            </a:r>
            <a:r>
              <a:rPr lang="fr-BE" baseline="0" dirty="0" err="1" smtClean="0"/>
              <a:t>motor</a:t>
            </a:r>
            <a:r>
              <a:rPr lang="fr-BE" baseline="0" dirty="0" smtClean="0"/>
              <a:t> EN PLUS DE avoir besoin de l’ECD  entendue comme une facilitation de son </a:t>
            </a:r>
            <a:r>
              <a:rPr lang="fr-BE" baseline="0" dirty="0" err="1" smtClean="0"/>
              <a:t>dévéloppement</a:t>
            </a:r>
            <a:r>
              <a:rPr lang="fr-BE" baseline="0" dirty="0" smtClean="0"/>
              <a:t> à travers des </a:t>
            </a:r>
            <a:r>
              <a:rPr lang="fr-BE" baseline="0" dirty="0" err="1" smtClean="0"/>
              <a:t>expèriences</a:t>
            </a:r>
            <a:r>
              <a:rPr lang="fr-BE" baseline="0" dirty="0" smtClean="0"/>
              <a:t> </a:t>
            </a:r>
            <a:r>
              <a:rPr lang="fr-BE" baseline="0" dirty="0" err="1" smtClean="0"/>
              <a:t>appropiées</a:t>
            </a:r>
            <a:r>
              <a:rPr lang="fr-BE" baseline="0" dirty="0" smtClean="0"/>
              <a:t>.</a:t>
            </a:r>
          </a:p>
          <a:p>
            <a:endParaRPr lang="fr-BE" baseline="0" dirty="0" smtClean="0"/>
          </a:p>
          <a:p>
            <a:r>
              <a:rPr lang="fr-BE" baseline="0" dirty="0" smtClean="0"/>
              <a:t>RBC comme moyen d’intervention: le modèle de mise en pratique </a:t>
            </a:r>
            <a:r>
              <a:rPr lang="fr-BE" baseline="0" dirty="0" err="1" smtClean="0"/>
              <a:t>contémporain</a:t>
            </a:r>
            <a:r>
              <a:rPr lang="fr-BE" baseline="0" dirty="0" smtClean="0"/>
              <a:t>, autant pour les pays riches que pour les </a:t>
            </a:r>
            <a:r>
              <a:rPr lang="fr-BE" baseline="0" dirty="0" err="1" smtClean="0"/>
              <a:t>context</a:t>
            </a:r>
            <a:r>
              <a:rPr lang="fr-BE" baseline="0" dirty="0" smtClean="0"/>
              <a:t> ou on travaillé, </a:t>
            </a:r>
            <a:r>
              <a:rPr lang="fr-BE" baseline="0" dirty="0" err="1" smtClean="0"/>
              <a:t>réconnu</a:t>
            </a:r>
            <a:r>
              <a:rPr lang="fr-BE" baseline="0" dirty="0" smtClean="0"/>
              <a:t> et validé par les évidences, c’est un programme qui combine  de « home </a:t>
            </a:r>
            <a:r>
              <a:rPr lang="fr-BE" baseline="0" dirty="0" err="1" smtClean="0"/>
              <a:t>visiting</a:t>
            </a:r>
            <a:r>
              <a:rPr lang="fr-BE" baseline="0" dirty="0" smtClean="0"/>
              <a:t> » et des activités en centre, qui peuvent aller des groups de formation de parents à des services de </a:t>
            </a:r>
            <a:r>
              <a:rPr lang="fr-BE" baseline="0" dirty="0" err="1" smtClean="0"/>
              <a:t>réad</a:t>
            </a:r>
            <a:r>
              <a:rPr lang="fr-BE" baseline="0" dirty="0" smtClean="0"/>
              <a:t> si besoin, etc. ça fait partie de l’approche centré sur la famille. Mais on sait bien que la RBC n’est plus que ça, donc on peut aussi envisager un </a:t>
            </a:r>
            <a:r>
              <a:rPr lang="fr-BE" baseline="0" dirty="0" err="1" smtClean="0"/>
              <a:t>rol</a:t>
            </a:r>
            <a:r>
              <a:rPr lang="fr-BE" baseline="0" dirty="0" smtClean="0"/>
              <a:t> de facilitation à la communauté</a:t>
            </a:r>
          </a:p>
          <a:p>
            <a:endParaRPr lang="fr-BE" baseline="0" dirty="0" smtClean="0"/>
          </a:p>
          <a:p>
            <a:r>
              <a:rPr lang="fr-BE" baseline="0" dirty="0" smtClean="0"/>
              <a:t>Education Inclusive: ECD comme pas </a:t>
            </a:r>
          </a:p>
          <a:p>
            <a:endParaRPr lang="en-GB" dirty="0"/>
          </a:p>
        </p:txBody>
      </p:sp>
      <p:sp>
        <p:nvSpPr>
          <p:cNvPr id="4" name="Slide Number Placeholder 3"/>
          <p:cNvSpPr>
            <a:spLocks noGrp="1"/>
          </p:cNvSpPr>
          <p:nvPr>
            <p:ph type="sldNum" sz="quarter" idx="10"/>
          </p:nvPr>
        </p:nvSpPr>
        <p:spPr/>
        <p:txBody>
          <a:bodyPr/>
          <a:lstStyle/>
          <a:p>
            <a:fld id="{F14DEE39-74A6-4ABA-A3AA-487542BEE8EE}" type="slidenum">
              <a:rPr lang="en-GB" smtClean="0"/>
              <a:t>7</a:t>
            </a:fld>
            <a:endParaRPr lang="en-GB"/>
          </a:p>
        </p:txBody>
      </p:sp>
    </p:spTree>
    <p:extLst>
      <p:ext uri="{BB962C8B-B14F-4D97-AF65-F5344CB8AC3E}">
        <p14:creationId xmlns:p14="http://schemas.microsoft.com/office/powerpoint/2010/main" val="22115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1F867B4-0D8F-4410-9710-35328D6ED026}" type="slidenum">
              <a:rPr lang="fr-FR" smtClean="0"/>
              <a:t>10</a:t>
            </a:fld>
            <a:endParaRPr lang="fr-FR"/>
          </a:p>
        </p:txBody>
      </p:sp>
    </p:spTree>
    <p:extLst>
      <p:ext uri="{BB962C8B-B14F-4D97-AF65-F5344CB8AC3E}">
        <p14:creationId xmlns:p14="http://schemas.microsoft.com/office/powerpoint/2010/main" val="3429421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C235E1-9CBF-4FCE-BC4B-ABBB31801423}" type="slidenum">
              <a:rPr lang="fr-BE" smtClean="0"/>
              <a:t>13</a:t>
            </a:fld>
            <a:endParaRPr lang="fr-BE"/>
          </a:p>
        </p:txBody>
      </p:sp>
    </p:spTree>
    <p:extLst>
      <p:ext uri="{BB962C8B-B14F-4D97-AF65-F5344CB8AC3E}">
        <p14:creationId xmlns:p14="http://schemas.microsoft.com/office/powerpoint/2010/main" val="209261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7584B6A7-1572-4618-8518-29D7B007CAD5}" type="datetime1">
              <a:rPr lang="fr-BE" smtClean="0"/>
              <a:t>9/05/2018</a:t>
            </a:fld>
            <a:endParaRPr lang="fr-BE"/>
          </a:p>
        </p:txBody>
      </p:sp>
      <p:sp>
        <p:nvSpPr>
          <p:cNvPr id="5" name="Footer Placeholder 4"/>
          <p:cNvSpPr>
            <a:spLocks noGrp="1"/>
          </p:cNvSpPr>
          <p:nvPr>
            <p:ph type="ftr" sz="quarter" idx="11"/>
          </p:nvPr>
        </p:nvSpPr>
        <p:spPr/>
        <p:txBody>
          <a:bodyPr/>
          <a:lstStyle/>
          <a:p>
            <a:r>
              <a:rPr lang="en-US" smtClean="0"/>
              <a:t>The Blue Box Revision - Oct/ Nov 2013</a:t>
            </a:r>
            <a:endParaRPr lang="fr-BE"/>
          </a:p>
        </p:txBody>
      </p:sp>
      <p:sp>
        <p:nvSpPr>
          <p:cNvPr id="6" name="Slide Number Placeholder 5"/>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241610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6B4E416A-7A47-421C-AD0F-8339E25D3960}" type="datetime1">
              <a:rPr lang="fr-BE" smtClean="0"/>
              <a:t>9/05/2018</a:t>
            </a:fld>
            <a:endParaRPr lang="fr-BE"/>
          </a:p>
        </p:txBody>
      </p:sp>
      <p:sp>
        <p:nvSpPr>
          <p:cNvPr id="5" name="Footer Placeholder 4"/>
          <p:cNvSpPr>
            <a:spLocks noGrp="1"/>
          </p:cNvSpPr>
          <p:nvPr>
            <p:ph type="ftr" sz="quarter" idx="11"/>
          </p:nvPr>
        </p:nvSpPr>
        <p:spPr/>
        <p:txBody>
          <a:bodyPr/>
          <a:lstStyle/>
          <a:p>
            <a:r>
              <a:rPr lang="en-US" smtClean="0"/>
              <a:t>The Blue Box Revision - Oct/ Nov 2013</a:t>
            </a:r>
            <a:endParaRPr lang="fr-BE"/>
          </a:p>
        </p:txBody>
      </p:sp>
      <p:sp>
        <p:nvSpPr>
          <p:cNvPr id="6" name="Slide Number Placeholder 5"/>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372947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9F387C41-D9EE-4579-95DB-787ABA77B885}" type="datetime1">
              <a:rPr lang="fr-BE" smtClean="0"/>
              <a:t>9/05/2018</a:t>
            </a:fld>
            <a:endParaRPr lang="fr-BE"/>
          </a:p>
        </p:txBody>
      </p:sp>
      <p:sp>
        <p:nvSpPr>
          <p:cNvPr id="5" name="Footer Placeholder 4"/>
          <p:cNvSpPr>
            <a:spLocks noGrp="1"/>
          </p:cNvSpPr>
          <p:nvPr>
            <p:ph type="ftr" sz="quarter" idx="11"/>
          </p:nvPr>
        </p:nvSpPr>
        <p:spPr/>
        <p:txBody>
          <a:bodyPr/>
          <a:lstStyle/>
          <a:p>
            <a:r>
              <a:rPr lang="en-US" smtClean="0"/>
              <a:t>The Blue Box Revision - Oct/ Nov 2013</a:t>
            </a:r>
            <a:endParaRPr lang="fr-BE"/>
          </a:p>
        </p:txBody>
      </p:sp>
      <p:sp>
        <p:nvSpPr>
          <p:cNvPr id="6" name="Slide Number Placeholder 5"/>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257876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848C1704-78A8-4DE8-AC89-7F8D8EA9EB4F}" type="datetime1">
              <a:rPr lang="fr-BE" smtClean="0"/>
              <a:t>9/05/2018</a:t>
            </a:fld>
            <a:endParaRPr lang="fr-BE"/>
          </a:p>
        </p:txBody>
      </p:sp>
      <p:sp>
        <p:nvSpPr>
          <p:cNvPr id="5" name="Footer Placeholder 4"/>
          <p:cNvSpPr>
            <a:spLocks noGrp="1"/>
          </p:cNvSpPr>
          <p:nvPr>
            <p:ph type="ftr" sz="quarter" idx="11"/>
          </p:nvPr>
        </p:nvSpPr>
        <p:spPr/>
        <p:txBody>
          <a:bodyPr/>
          <a:lstStyle/>
          <a:p>
            <a:r>
              <a:rPr lang="en-US" smtClean="0"/>
              <a:t>The Blue Box Revision - Oct/ Nov 2013</a:t>
            </a:r>
            <a:endParaRPr lang="fr-BE"/>
          </a:p>
        </p:txBody>
      </p:sp>
      <p:sp>
        <p:nvSpPr>
          <p:cNvPr id="6" name="Slide Number Placeholder 5"/>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239067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07BB8-FBB3-4230-9ECE-F5A0D0083D7D}" type="datetime1">
              <a:rPr lang="fr-BE" smtClean="0"/>
              <a:t>9/05/2018</a:t>
            </a:fld>
            <a:endParaRPr lang="fr-BE"/>
          </a:p>
        </p:txBody>
      </p:sp>
      <p:sp>
        <p:nvSpPr>
          <p:cNvPr id="5" name="Footer Placeholder 4"/>
          <p:cNvSpPr>
            <a:spLocks noGrp="1"/>
          </p:cNvSpPr>
          <p:nvPr>
            <p:ph type="ftr" sz="quarter" idx="11"/>
          </p:nvPr>
        </p:nvSpPr>
        <p:spPr/>
        <p:txBody>
          <a:bodyPr/>
          <a:lstStyle/>
          <a:p>
            <a:r>
              <a:rPr lang="en-US" smtClean="0"/>
              <a:t>The Blue Box Revision - Oct/ Nov 2013</a:t>
            </a:r>
            <a:endParaRPr lang="fr-BE"/>
          </a:p>
        </p:txBody>
      </p:sp>
      <p:sp>
        <p:nvSpPr>
          <p:cNvPr id="6" name="Slide Number Placeholder 5"/>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199816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4B944A3A-3913-4D36-8A3E-FD7D6F7A4FE8}" type="datetime1">
              <a:rPr lang="fr-BE" smtClean="0"/>
              <a:t>9/05/2018</a:t>
            </a:fld>
            <a:endParaRPr lang="fr-BE"/>
          </a:p>
        </p:txBody>
      </p:sp>
      <p:sp>
        <p:nvSpPr>
          <p:cNvPr id="6" name="Footer Placeholder 5"/>
          <p:cNvSpPr>
            <a:spLocks noGrp="1"/>
          </p:cNvSpPr>
          <p:nvPr>
            <p:ph type="ftr" sz="quarter" idx="11"/>
          </p:nvPr>
        </p:nvSpPr>
        <p:spPr/>
        <p:txBody>
          <a:bodyPr/>
          <a:lstStyle/>
          <a:p>
            <a:r>
              <a:rPr lang="en-US" smtClean="0"/>
              <a:t>The Blue Box Revision - Oct/ Nov 2013</a:t>
            </a:r>
            <a:endParaRPr lang="fr-BE"/>
          </a:p>
        </p:txBody>
      </p:sp>
      <p:sp>
        <p:nvSpPr>
          <p:cNvPr id="7" name="Slide Number Placeholder 6"/>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60401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F4AB5A7E-8DA5-4139-94D9-9E8B6361FBE5}" type="datetime1">
              <a:rPr lang="fr-BE" smtClean="0"/>
              <a:t>9/05/2018</a:t>
            </a:fld>
            <a:endParaRPr lang="fr-BE"/>
          </a:p>
        </p:txBody>
      </p:sp>
      <p:sp>
        <p:nvSpPr>
          <p:cNvPr id="8" name="Footer Placeholder 7"/>
          <p:cNvSpPr>
            <a:spLocks noGrp="1"/>
          </p:cNvSpPr>
          <p:nvPr>
            <p:ph type="ftr" sz="quarter" idx="11"/>
          </p:nvPr>
        </p:nvSpPr>
        <p:spPr/>
        <p:txBody>
          <a:bodyPr/>
          <a:lstStyle/>
          <a:p>
            <a:r>
              <a:rPr lang="en-US" smtClean="0"/>
              <a:t>The Blue Box Revision - Oct/ Nov 2013</a:t>
            </a:r>
            <a:endParaRPr lang="fr-BE"/>
          </a:p>
        </p:txBody>
      </p:sp>
      <p:sp>
        <p:nvSpPr>
          <p:cNvPr id="9" name="Slide Number Placeholder 8"/>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12142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F570214F-0A1A-43A0-BF6C-1B2E62517E8F}" type="datetime1">
              <a:rPr lang="fr-BE" smtClean="0"/>
              <a:t>9/05/2018</a:t>
            </a:fld>
            <a:endParaRPr lang="fr-BE"/>
          </a:p>
        </p:txBody>
      </p:sp>
      <p:sp>
        <p:nvSpPr>
          <p:cNvPr id="4" name="Footer Placeholder 3"/>
          <p:cNvSpPr>
            <a:spLocks noGrp="1"/>
          </p:cNvSpPr>
          <p:nvPr>
            <p:ph type="ftr" sz="quarter" idx="11"/>
          </p:nvPr>
        </p:nvSpPr>
        <p:spPr/>
        <p:txBody>
          <a:bodyPr/>
          <a:lstStyle/>
          <a:p>
            <a:r>
              <a:rPr lang="en-US" smtClean="0"/>
              <a:t>The Blue Box Revision - Oct/ Nov 2013</a:t>
            </a:r>
            <a:endParaRPr lang="fr-BE"/>
          </a:p>
        </p:txBody>
      </p:sp>
      <p:sp>
        <p:nvSpPr>
          <p:cNvPr id="5" name="Slide Number Placeholder 4"/>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420162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1CC32-DBA9-4933-ADED-348BC29FB58B}" type="datetime1">
              <a:rPr lang="fr-BE" smtClean="0"/>
              <a:t>9/05/2018</a:t>
            </a:fld>
            <a:endParaRPr lang="fr-BE"/>
          </a:p>
        </p:txBody>
      </p:sp>
      <p:sp>
        <p:nvSpPr>
          <p:cNvPr id="3" name="Footer Placeholder 2"/>
          <p:cNvSpPr>
            <a:spLocks noGrp="1"/>
          </p:cNvSpPr>
          <p:nvPr>
            <p:ph type="ftr" sz="quarter" idx="11"/>
          </p:nvPr>
        </p:nvSpPr>
        <p:spPr/>
        <p:txBody>
          <a:bodyPr/>
          <a:lstStyle/>
          <a:p>
            <a:r>
              <a:rPr lang="en-US" smtClean="0"/>
              <a:t>The Blue Box Revision - Oct/ Nov 2013</a:t>
            </a:r>
            <a:endParaRPr lang="fr-BE"/>
          </a:p>
        </p:txBody>
      </p:sp>
      <p:sp>
        <p:nvSpPr>
          <p:cNvPr id="4" name="Slide Number Placeholder 3"/>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5015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2EDD7-CD0C-4487-82FD-E7D75B0F68D7}" type="datetime1">
              <a:rPr lang="fr-BE" smtClean="0"/>
              <a:t>9/05/2018</a:t>
            </a:fld>
            <a:endParaRPr lang="fr-BE"/>
          </a:p>
        </p:txBody>
      </p:sp>
      <p:sp>
        <p:nvSpPr>
          <p:cNvPr id="6" name="Footer Placeholder 5"/>
          <p:cNvSpPr>
            <a:spLocks noGrp="1"/>
          </p:cNvSpPr>
          <p:nvPr>
            <p:ph type="ftr" sz="quarter" idx="11"/>
          </p:nvPr>
        </p:nvSpPr>
        <p:spPr/>
        <p:txBody>
          <a:bodyPr/>
          <a:lstStyle/>
          <a:p>
            <a:r>
              <a:rPr lang="en-US" smtClean="0"/>
              <a:t>The Blue Box Revision - Oct/ Nov 2013</a:t>
            </a:r>
            <a:endParaRPr lang="fr-BE"/>
          </a:p>
        </p:txBody>
      </p:sp>
      <p:sp>
        <p:nvSpPr>
          <p:cNvPr id="7" name="Slide Number Placeholder 6"/>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58902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3810ED-BD09-4D42-8B9F-80473960D71C}" type="datetime1">
              <a:rPr lang="fr-BE" smtClean="0"/>
              <a:t>9/05/2018</a:t>
            </a:fld>
            <a:endParaRPr lang="fr-BE"/>
          </a:p>
        </p:txBody>
      </p:sp>
      <p:sp>
        <p:nvSpPr>
          <p:cNvPr id="6" name="Footer Placeholder 5"/>
          <p:cNvSpPr>
            <a:spLocks noGrp="1"/>
          </p:cNvSpPr>
          <p:nvPr>
            <p:ph type="ftr" sz="quarter" idx="11"/>
          </p:nvPr>
        </p:nvSpPr>
        <p:spPr/>
        <p:txBody>
          <a:bodyPr/>
          <a:lstStyle/>
          <a:p>
            <a:r>
              <a:rPr lang="en-US" smtClean="0"/>
              <a:t>The Blue Box Revision - Oct/ Nov 2013</a:t>
            </a:r>
            <a:endParaRPr lang="fr-BE"/>
          </a:p>
        </p:txBody>
      </p:sp>
      <p:sp>
        <p:nvSpPr>
          <p:cNvPr id="7" name="Slide Number Placeholder 6"/>
          <p:cNvSpPr>
            <a:spLocks noGrp="1"/>
          </p:cNvSpPr>
          <p:nvPr>
            <p:ph type="sldNum" sz="quarter" idx="12"/>
          </p:nvPr>
        </p:nvSpPr>
        <p:spPr/>
        <p:txBody>
          <a:bodyPr/>
          <a:lstStyle/>
          <a:p>
            <a:fld id="{88709D6E-F88E-4A3B-9E3C-F8E8C1DA638D}" type="slidenum">
              <a:rPr lang="fr-BE" smtClean="0"/>
              <a:t>‹N°›</a:t>
            </a:fld>
            <a:endParaRPr lang="fr-BE"/>
          </a:p>
        </p:txBody>
      </p:sp>
    </p:spTree>
    <p:extLst>
      <p:ext uri="{BB962C8B-B14F-4D97-AF65-F5344CB8AC3E}">
        <p14:creationId xmlns:p14="http://schemas.microsoft.com/office/powerpoint/2010/main" val="40012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1F960-4D06-42D1-BD7E-C9B64809044E}" type="datetime1">
              <a:rPr lang="fr-BE" smtClean="0"/>
              <a:t>9/05/2018</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Blue Box Revision - Oct/ Nov 2013</a:t>
            </a:r>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09D6E-F88E-4A3B-9E3C-F8E8C1DA638D}" type="slidenum">
              <a:rPr lang="fr-BE" smtClean="0"/>
              <a:t>‹N°›</a:t>
            </a:fld>
            <a:endParaRPr lang="fr-BE"/>
          </a:p>
        </p:txBody>
      </p:sp>
    </p:spTree>
    <p:extLst>
      <p:ext uri="{BB962C8B-B14F-4D97-AF65-F5344CB8AC3E}">
        <p14:creationId xmlns:p14="http://schemas.microsoft.com/office/powerpoint/2010/main" val="2035046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1.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cid:image001.jpg@01D29429.7C9141B0" TargetMode="External"/><Relationship Id="rId11" Type="http://schemas.openxmlformats.org/officeDocument/2006/relationships/image" Target="../media/image47.jpe"/><Relationship Id="rId5" Type="http://schemas.openxmlformats.org/officeDocument/2006/relationships/image" Target="../media/image42.jpeg"/><Relationship Id="rId10" Type="http://schemas.openxmlformats.org/officeDocument/2006/relationships/image" Target="../media/image46.jpeg"/><Relationship Id="rId4" Type="http://schemas.openxmlformats.org/officeDocument/2006/relationships/image" Target="cid:image002.jpg@01D29429.7C9141B0" TargetMode="External"/><Relationship Id="rId9" Type="http://schemas.openxmlformats.org/officeDocument/2006/relationships/image" Target="../media/image45.jpe"/></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652" y="4498003"/>
            <a:ext cx="15525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886003"/>
            <a:ext cx="2528144" cy="20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95936" y="4498003"/>
            <a:ext cx="391716" cy="1439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angle 5"/>
          <p:cNvSpPr/>
          <p:nvPr/>
        </p:nvSpPr>
        <p:spPr>
          <a:xfrm>
            <a:off x="539552" y="1196752"/>
            <a:ext cx="6318448" cy="4647426"/>
          </a:xfrm>
          <a:prstGeom prst="rect">
            <a:avLst/>
          </a:prstGeom>
        </p:spPr>
        <p:txBody>
          <a:bodyPr wrap="square">
            <a:spAutoFit/>
          </a:bodyPr>
          <a:lstStyle/>
          <a:p>
            <a:r>
              <a:rPr lang="en-US" sz="4000" b="1" dirty="0"/>
              <a:t>The </a:t>
            </a:r>
            <a:r>
              <a:rPr lang="en-US" sz="4000" b="1" dirty="0" smtClean="0"/>
              <a:t>Blue </a:t>
            </a:r>
            <a:r>
              <a:rPr lang="en-US" sz="4000" b="1" dirty="0"/>
              <a:t>Box: a tool </a:t>
            </a:r>
            <a:r>
              <a:rPr lang="en-US" sz="4000" b="1" dirty="0" smtClean="0"/>
              <a:t>for Early Childhood Development</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smtClean="0"/>
          </a:p>
          <a:p>
            <a:r>
              <a:rPr lang="en-US" b="1" dirty="0" smtClean="0"/>
              <a:t>Uta PREHL</a:t>
            </a:r>
          </a:p>
          <a:p>
            <a:r>
              <a:rPr lang="en-US" b="1" dirty="0" smtClean="0"/>
              <a:t>Technical Advisor Rehabilitation</a:t>
            </a:r>
          </a:p>
          <a:p>
            <a:r>
              <a:rPr lang="en-US" b="1" dirty="0" smtClean="0"/>
              <a:t>West Africa region</a:t>
            </a:r>
          </a:p>
          <a:p>
            <a:r>
              <a:rPr lang="fr-FR" b="1" dirty="0" err="1" smtClean="0"/>
              <a:t>Humanité&amp;Inclusion</a:t>
            </a:r>
            <a:endParaRPr lang="fr-FR" b="1" dirty="0"/>
          </a:p>
        </p:txBody>
      </p:sp>
      <p:pic>
        <p:nvPicPr>
          <p:cNvPr id="7" name="Image 6" descr="Le logo Humanité et Inclusion représente une main ou un sourire, construit avec les initiales H et I." title="Logo Humanité et Inclusion"/>
          <p:cNvPicPr/>
          <p:nvPr/>
        </p:nvPicPr>
        <p:blipFill>
          <a:blip r:embed="rId5" cstate="print">
            <a:extLst>
              <a:ext uri="{28A0092B-C50C-407E-A947-70E740481C1C}">
                <a14:useLocalDpi xmlns:a14="http://schemas.microsoft.com/office/drawing/2010/main" val="0"/>
              </a:ext>
            </a:extLst>
          </a:blip>
          <a:stretch>
            <a:fillRect/>
          </a:stretch>
        </p:blipFill>
        <p:spPr bwMode="auto">
          <a:xfrm>
            <a:off x="827584" y="5805264"/>
            <a:ext cx="1357888" cy="764545"/>
          </a:xfrm>
          <a:prstGeom prst="rect">
            <a:avLst/>
          </a:prstGeom>
          <a:noFill/>
          <a:ln>
            <a:noFill/>
          </a:ln>
        </p:spPr>
      </p:pic>
    </p:spTree>
    <p:extLst>
      <p:ext uri="{BB962C8B-B14F-4D97-AF65-F5344CB8AC3E}">
        <p14:creationId xmlns:p14="http://schemas.microsoft.com/office/powerpoint/2010/main" val="311159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48681"/>
            <a:ext cx="7772400" cy="936103"/>
          </a:xfrm>
        </p:spPr>
        <p:txBody>
          <a:bodyPr>
            <a:normAutofit fontScale="90000"/>
          </a:bodyPr>
          <a:lstStyle/>
          <a:p>
            <a:r>
              <a:rPr lang="fr-FR" sz="2700" dirty="0" smtClean="0"/>
              <a:t/>
            </a:r>
            <a:br>
              <a:rPr lang="fr-FR" sz="2700" dirty="0" smtClean="0"/>
            </a:br>
            <a:r>
              <a:rPr lang="fr-FR" sz="2700" dirty="0" smtClean="0"/>
              <a:t/>
            </a:r>
            <a:br>
              <a:rPr lang="fr-FR" sz="2700" dirty="0" smtClean="0"/>
            </a:br>
            <a:r>
              <a:rPr lang="fr-FR" sz="2700" dirty="0"/>
              <a:t/>
            </a:r>
            <a:br>
              <a:rPr lang="fr-FR" sz="2700" dirty="0"/>
            </a:br>
            <a:r>
              <a:rPr lang="fr-FR" sz="2700" dirty="0" smtClean="0"/>
              <a:t/>
            </a:r>
            <a:br>
              <a:rPr lang="fr-FR" sz="2700" dirty="0" smtClean="0"/>
            </a:br>
            <a:r>
              <a:rPr lang="fr-FR" sz="2700" dirty="0" smtClean="0"/>
              <a:t/>
            </a:r>
            <a:br>
              <a:rPr lang="fr-FR" sz="2700" dirty="0" smtClean="0"/>
            </a:br>
            <a:r>
              <a:rPr lang="fr-FR" b="1" dirty="0" smtClean="0">
                <a:solidFill>
                  <a:schemeClr val="accent1"/>
                </a:solidFill>
              </a:rPr>
              <a:t>PROJET </a:t>
            </a:r>
            <a:r>
              <a:rPr lang="fr-FR" b="1" dirty="0">
                <a:solidFill>
                  <a:schemeClr val="accent1"/>
                </a:solidFill>
              </a:rPr>
              <a:t>ESSPOIR</a:t>
            </a:r>
            <a:br>
              <a:rPr lang="fr-FR" b="1" dirty="0">
                <a:solidFill>
                  <a:schemeClr val="accent1"/>
                </a:solidFill>
              </a:rPr>
            </a:br>
            <a:r>
              <a:rPr lang="fr-FR" sz="2700" b="1" dirty="0">
                <a:solidFill>
                  <a:schemeClr val="accent1"/>
                </a:solidFill>
              </a:rPr>
              <a:t>« Les Enfants malnutris du Sahel sont Stimulés, Protégés, Orientés et</a:t>
            </a:r>
            <a:br>
              <a:rPr lang="fr-FR" sz="2700" b="1" dirty="0">
                <a:solidFill>
                  <a:schemeClr val="accent1"/>
                </a:solidFill>
              </a:rPr>
            </a:br>
            <a:r>
              <a:rPr lang="fr-FR" sz="2700" b="1" dirty="0">
                <a:solidFill>
                  <a:schemeClr val="accent1"/>
                </a:solidFill>
              </a:rPr>
              <a:t>Intégrés dans leur communauté devenue plus Résiliente »</a:t>
            </a:r>
            <a:br>
              <a:rPr lang="fr-FR" sz="2700" b="1" dirty="0">
                <a:solidFill>
                  <a:schemeClr val="accent1"/>
                </a:solidFill>
              </a:rPr>
            </a:br>
            <a:endParaRPr lang="fr-FR" b="1" dirty="0">
              <a:solidFill>
                <a:schemeClr val="accent1"/>
              </a:solidFill>
            </a:endParaRPr>
          </a:p>
        </p:txBody>
      </p:sp>
      <p:sp>
        <p:nvSpPr>
          <p:cNvPr id="3" name="Sous-titre 2"/>
          <p:cNvSpPr>
            <a:spLocks noGrp="1"/>
          </p:cNvSpPr>
          <p:nvPr>
            <p:ph type="subTitle" idx="1"/>
          </p:nvPr>
        </p:nvSpPr>
        <p:spPr/>
        <p:txBody>
          <a:bodyPr/>
          <a:lstStyle/>
          <a:p>
            <a:endParaRPr lang="fr-FR" dirty="0"/>
          </a:p>
        </p:txBody>
      </p:sp>
      <p:sp>
        <p:nvSpPr>
          <p:cNvPr id="5" name="Sous-titre 4"/>
          <p:cNvSpPr>
            <a:spLocks noGrp="1"/>
          </p:cNvSpPr>
          <p:nvPr>
            <p:ph type="subTitle" idx="1"/>
          </p:nvPr>
        </p:nvSpPr>
        <p:spPr>
          <a:xfrm>
            <a:off x="1371600" y="2492896"/>
            <a:ext cx="6400800" cy="3145904"/>
          </a:xfrm>
        </p:spPr>
        <p:txBody>
          <a:bodyPr/>
          <a:lstStyle/>
          <a:p>
            <a:r>
              <a:rPr lang="fr-FR" dirty="0" smtClean="0"/>
              <a:t>Mali, Burkina Faso, Niger</a:t>
            </a:r>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3068960"/>
            <a:ext cx="387458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45024"/>
            <a:ext cx="3937135" cy="278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677" y="260648"/>
            <a:ext cx="3013499" cy="57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descr="Le logo Humanité et Inclusion représente une main ou un sourire, construit avec les initiales H et I." title="Logo Humanité et Inclusion"/>
          <p:cNvPicPr/>
          <p:nvPr/>
        </p:nvPicPr>
        <p:blipFill>
          <a:blip r:embed="rId6" cstate="print">
            <a:extLst>
              <a:ext uri="{28A0092B-C50C-407E-A947-70E740481C1C}">
                <a14:useLocalDpi xmlns:a14="http://schemas.microsoft.com/office/drawing/2010/main" val="0"/>
              </a:ext>
            </a:extLst>
          </a:blip>
          <a:stretch>
            <a:fillRect/>
          </a:stretch>
        </p:blipFill>
        <p:spPr bwMode="auto">
          <a:xfrm>
            <a:off x="611560" y="6021288"/>
            <a:ext cx="1224136" cy="720080"/>
          </a:xfrm>
          <a:prstGeom prst="rect">
            <a:avLst/>
          </a:prstGeom>
          <a:noFill/>
          <a:ln>
            <a:noFill/>
          </a:ln>
        </p:spPr>
      </p:pic>
    </p:spTree>
    <p:extLst>
      <p:ext uri="{BB962C8B-B14F-4D97-AF65-F5344CB8AC3E}">
        <p14:creationId xmlns:p14="http://schemas.microsoft.com/office/powerpoint/2010/main" val="107827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589038"/>
          </a:xfrm>
        </p:spPr>
        <p:txBody>
          <a:bodyPr>
            <a:normAutofit/>
          </a:bodyPr>
          <a:lstStyle/>
          <a:p>
            <a:r>
              <a:rPr lang="fr-BE" sz="3600" dirty="0" smtClean="0">
                <a:latin typeface="Berlin Sans FB" panose="020E0602020502020306" pitchFamily="34" charset="0"/>
              </a:rPr>
              <a:t>But </a:t>
            </a:r>
            <a:r>
              <a:rPr lang="fr-BE" sz="3600" dirty="0" err="1" smtClean="0">
                <a:latin typeface="Berlin Sans FB" panose="020E0602020502020306" pitchFamily="34" charset="0"/>
              </a:rPr>
              <a:t>what</a:t>
            </a:r>
            <a:r>
              <a:rPr lang="fr-BE" sz="3600" dirty="0" smtClean="0">
                <a:latin typeface="Berlin Sans FB" panose="020E0602020502020306" pitchFamily="34" charset="0"/>
              </a:rPr>
              <a:t> </a:t>
            </a:r>
            <a:r>
              <a:rPr lang="fr-BE" sz="3600" dirty="0" err="1" smtClean="0">
                <a:latin typeface="Berlin Sans FB" panose="020E0602020502020306" pitchFamily="34" charset="0"/>
              </a:rPr>
              <a:t>is</a:t>
            </a:r>
            <a:r>
              <a:rPr lang="fr-BE" sz="3600" dirty="0" smtClean="0">
                <a:latin typeface="Berlin Sans FB" panose="020E0602020502020306" pitchFamily="34" charset="0"/>
              </a:rPr>
              <a:t> the Blue Box?</a:t>
            </a:r>
            <a:endParaRPr lang="fr-BE" sz="3600" dirty="0">
              <a:latin typeface="Berlin Sans FB" panose="020E0602020502020306" pitchFamily="34" charset="0"/>
            </a:endParaRPr>
          </a:p>
        </p:txBody>
      </p:sp>
      <p:sp>
        <p:nvSpPr>
          <p:cNvPr id="3" name="Content Placeholder 2"/>
          <p:cNvSpPr>
            <a:spLocks noGrp="1"/>
          </p:cNvSpPr>
          <p:nvPr>
            <p:ph idx="1"/>
          </p:nvPr>
        </p:nvSpPr>
        <p:spPr>
          <a:xfrm>
            <a:off x="323528" y="1127870"/>
            <a:ext cx="8229600" cy="4879646"/>
          </a:xfrm>
        </p:spPr>
        <p:txBody>
          <a:bodyPr>
            <a:normAutofit fontScale="92500" lnSpcReduction="10000"/>
          </a:bodyPr>
          <a:lstStyle/>
          <a:p>
            <a:pPr marL="0" indent="0">
              <a:buNone/>
            </a:pPr>
            <a:r>
              <a:rPr lang="en-US" sz="2000" dirty="0" smtClean="0"/>
              <a:t>The </a:t>
            </a:r>
            <a:r>
              <a:rPr lang="en-US" sz="2000" dirty="0"/>
              <a:t>Blue Box is a tool to support Early Childhood </a:t>
            </a:r>
            <a:r>
              <a:rPr lang="en-US" sz="2000" dirty="0" smtClean="0"/>
              <a:t>development intervention with </a:t>
            </a:r>
            <a:r>
              <a:rPr lang="en-US" sz="2000" dirty="0"/>
              <a:t>children from 0 to </a:t>
            </a:r>
            <a:r>
              <a:rPr lang="en-US" sz="2000" dirty="0" smtClean="0"/>
              <a:t>3.  This </a:t>
            </a:r>
            <a:r>
              <a:rPr lang="en-US" sz="2000" dirty="0"/>
              <a:t>intervention is supposed to be:</a:t>
            </a:r>
          </a:p>
          <a:p>
            <a:pPr marL="285750" indent="-285750"/>
            <a:r>
              <a:rPr lang="en-US" sz="2000" dirty="0"/>
              <a:t>Family-centered</a:t>
            </a:r>
          </a:p>
          <a:p>
            <a:pPr marL="285750" indent="-285750"/>
            <a:r>
              <a:rPr lang="en-US" sz="2000" dirty="0"/>
              <a:t>Based in routines and play</a:t>
            </a:r>
          </a:p>
          <a:p>
            <a:pPr marL="285750" indent="-285750"/>
            <a:r>
              <a:rPr lang="en-US" sz="2000" dirty="0"/>
              <a:t>Carried out in the natural environment of the child</a:t>
            </a:r>
          </a:p>
          <a:p>
            <a:pPr marL="0" indent="0">
              <a:buNone/>
            </a:pPr>
            <a:endParaRPr lang="fr-BE" sz="1600" dirty="0" smtClean="0"/>
          </a:p>
          <a:p>
            <a:pPr marL="0" indent="0">
              <a:buNone/>
            </a:pPr>
            <a:r>
              <a:rPr lang="fr-BE" sz="2400" dirty="0" smtClean="0"/>
              <a:t>And </a:t>
            </a:r>
            <a:r>
              <a:rPr lang="fr-BE" sz="2400" dirty="0" err="1" smtClean="0"/>
              <a:t>what</a:t>
            </a:r>
            <a:r>
              <a:rPr lang="fr-BE" sz="2400" dirty="0" smtClean="0"/>
              <a:t> </a:t>
            </a:r>
            <a:r>
              <a:rPr lang="fr-BE" sz="2400" dirty="0" err="1" smtClean="0"/>
              <a:t>is</a:t>
            </a:r>
            <a:r>
              <a:rPr lang="fr-BE" sz="2400" dirty="0" smtClean="0"/>
              <a:t> in </a:t>
            </a:r>
            <a:r>
              <a:rPr lang="fr-BE" sz="2400" dirty="0" err="1" smtClean="0"/>
              <a:t>there</a:t>
            </a:r>
            <a:r>
              <a:rPr lang="fr-BE" sz="2400" dirty="0" smtClean="0"/>
              <a:t>?</a:t>
            </a:r>
          </a:p>
          <a:p>
            <a:r>
              <a:rPr lang="fr-BE" sz="2400" dirty="0" smtClean="0"/>
              <a:t>A </a:t>
            </a:r>
            <a:r>
              <a:rPr lang="fr-BE" sz="2400" dirty="0" err="1" smtClean="0"/>
              <a:t>child</a:t>
            </a:r>
            <a:r>
              <a:rPr lang="fr-BE" sz="2400" dirty="0" smtClean="0"/>
              <a:t> </a:t>
            </a:r>
            <a:r>
              <a:rPr lang="fr-BE" sz="2400" dirty="0" err="1" smtClean="0"/>
              <a:t>development</a:t>
            </a:r>
            <a:r>
              <a:rPr lang="fr-BE" sz="2400" dirty="0" smtClean="0"/>
              <a:t> (</a:t>
            </a:r>
            <a:r>
              <a:rPr lang="fr-BE" sz="2400" b="1" dirty="0" err="1" smtClean="0"/>
              <a:t>assessment</a:t>
            </a:r>
            <a:r>
              <a:rPr lang="fr-BE" sz="2400" b="1" dirty="0" smtClean="0"/>
              <a:t>) </a:t>
            </a:r>
            <a:r>
              <a:rPr lang="fr-BE" sz="2400" b="1" dirty="0" err="1" smtClean="0"/>
              <a:t>chart</a:t>
            </a:r>
            <a:r>
              <a:rPr lang="fr-BE" sz="2400" b="1" dirty="0" smtClean="0"/>
              <a:t> </a:t>
            </a:r>
          </a:p>
          <a:p>
            <a:r>
              <a:rPr lang="fr-BE" sz="2400" dirty="0" smtClean="0"/>
              <a:t>A </a:t>
            </a:r>
            <a:r>
              <a:rPr lang="fr-BE" sz="2400" b="1" dirty="0" err="1" smtClean="0"/>
              <a:t>manual</a:t>
            </a:r>
            <a:r>
              <a:rPr lang="fr-BE" sz="2400" dirty="0" smtClean="0"/>
              <a:t> </a:t>
            </a:r>
            <a:r>
              <a:rPr lang="fr-BE" sz="2400" dirty="0" err="1" smtClean="0"/>
              <a:t>that</a:t>
            </a:r>
            <a:r>
              <a:rPr lang="fr-BE" sz="2400" dirty="0" smtClean="0"/>
              <a:t> </a:t>
            </a:r>
            <a:r>
              <a:rPr lang="fr-BE" sz="2400" dirty="0" err="1" smtClean="0"/>
              <a:t>explains</a:t>
            </a:r>
            <a:r>
              <a:rPr lang="fr-BE" sz="2400" dirty="0" smtClean="0"/>
              <a:t> how to use the </a:t>
            </a:r>
            <a:r>
              <a:rPr lang="fr-BE" sz="2400" dirty="0" err="1" smtClean="0"/>
              <a:t>development</a:t>
            </a:r>
            <a:r>
              <a:rPr lang="fr-BE" sz="2400" dirty="0" smtClean="0"/>
              <a:t> </a:t>
            </a:r>
            <a:r>
              <a:rPr lang="fr-BE" sz="2400" dirty="0" err="1" smtClean="0"/>
              <a:t>chart</a:t>
            </a:r>
            <a:r>
              <a:rPr lang="fr-BE" sz="2400" dirty="0" smtClean="0"/>
              <a:t> and </a:t>
            </a:r>
            <a:r>
              <a:rPr lang="fr-BE" sz="2400" dirty="0" err="1" smtClean="0"/>
              <a:t>explains</a:t>
            </a:r>
            <a:r>
              <a:rPr lang="fr-BE" sz="2400" dirty="0" smtClean="0"/>
              <a:t> </a:t>
            </a:r>
            <a:r>
              <a:rPr lang="fr-BE" sz="2400" dirty="0" err="1" smtClean="0"/>
              <a:t>each</a:t>
            </a:r>
            <a:r>
              <a:rPr lang="fr-BE" sz="2400" dirty="0" smtClean="0"/>
              <a:t> one of the </a:t>
            </a:r>
            <a:r>
              <a:rPr lang="fr-BE" sz="2400" dirty="0" err="1" smtClean="0"/>
              <a:t>activity</a:t>
            </a:r>
            <a:r>
              <a:rPr lang="fr-BE" sz="2400" dirty="0" smtClean="0"/>
              <a:t> </a:t>
            </a:r>
            <a:r>
              <a:rPr lang="fr-BE" sz="2400" dirty="0" err="1" smtClean="0"/>
              <a:t>card</a:t>
            </a:r>
            <a:endParaRPr lang="fr-BE" sz="2400" dirty="0" smtClean="0"/>
          </a:p>
          <a:p>
            <a:r>
              <a:rPr lang="fr-BE" sz="2400" dirty="0" smtClean="0"/>
              <a:t>A set of </a:t>
            </a:r>
            <a:r>
              <a:rPr lang="fr-BE" sz="2400" b="1" dirty="0" err="1" smtClean="0"/>
              <a:t>activity</a:t>
            </a:r>
            <a:r>
              <a:rPr lang="fr-BE" sz="2400" b="1" dirty="0" smtClean="0"/>
              <a:t> </a:t>
            </a:r>
            <a:r>
              <a:rPr lang="fr-BE" sz="2400" b="1" dirty="0" err="1" smtClean="0"/>
              <a:t>cards</a:t>
            </a:r>
            <a:r>
              <a:rPr lang="fr-BE" sz="2400" dirty="0" smtClean="0"/>
              <a:t>, </a:t>
            </a:r>
            <a:r>
              <a:rPr lang="fr-BE" sz="2400" dirty="0" err="1" smtClean="0"/>
              <a:t>divided</a:t>
            </a:r>
            <a:r>
              <a:rPr lang="fr-BE" sz="2400" dirty="0" smtClean="0"/>
              <a:t> in 4 </a:t>
            </a:r>
            <a:r>
              <a:rPr lang="fr-BE" sz="2400" dirty="0" err="1" smtClean="0"/>
              <a:t>development</a:t>
            </a:r>
            <a:r>
              <a:rPr lang="fr-BE" sz="2400" dirty="0" smtClean="0"/>
              <a:t> areas (cognitive, communication, fine and </a:t>
            </a:r>
            <a:r>
              <a:rPr lang="fr-BE" sz="2400" dirty="0" err="1" smtClean="0"/>
              <a:t>gross</a:t>
            </a:r>
            <a:r>
              <a:rPr lang="fr-BE" sz="2400" dirty="0" smtClean="0"/>
              <a:t> </a:t>
            </a:r>
            <a:r>
              <a:rPr lang="fr-BE" sz="2400" dirty="0" err="1" smtClean="0"/>
              <a:t>motor</a:t>
            </a:r>
            <a:r>
              <a:rPr lang="fr-BE" sz="2400" dirty="0" smtClean="0"/>
              <a:t> </a:t>
            </a:r>
            <a:r>
              <a:rPr lang="fr-BE" sz="2400" dirty="0" err="1" smtClean="0"/>
              <a:t>skills</a:t>
            </a:r>
            <a:r>
              <a:rPr lang="fr-BE" sz="2400" dirty="0" smtClean="0"/>
              <a:t>): the </a:t>
            </a:r>
            <a:r>
              <a:rPr lang="fr-BE" sz="2400" dirty="0" err="1" smtClean="0"/>
              <a:t>activities</a:t>
            </a:r>
            <a:r>
              <a:rPr lang="fr-BE" sz="2400" dirty="0" smtClean="0"/>
              <a:t> are </a:t>
            </a:r>
            <a:r>
              <a:rPr lang="fr-BE" sz="2400" dirty="0" err="1" smtClean="0"/>
              <a:t>intended</a:t>
            </a:r>
            <a:r>
              <a:rPr lang="fr-BE" sz="2400" dirty="0" smtClean="0"/>
              <a:t> to </a:t>
            </a:r>
            <a:r>
              <a:rPr lang="fr-BE" sz="2400" dirty="0" err="1" smtClean="0"/>
              <a:t>be</a:t>
            </a:r>
            <a:r>
              <a:rPr lang="fr-BE" sz="2400" dirty="0" smtClean="0"/>
              <a:t> </a:t>
            </a:r>
            <a:r>
              <a:rPr lang="fr-BE" sz="2400" dirty="0" err="1" smtClean="0"/>
              <a:t>chosen</a:t>
            </a:r>
            <a:r>
              <a:rPr lang="fr-BE" sz="2400" dirty="0" smtClean="0"/>
              <a:t> </a:t>
            </a:r>
            <a:r>
              <a:rPr lang="fr-BE" sz="2400" dirty="0" err="1" smtClean="0"/>
              <a:t>depending</a:t>
            </a:r>
            <a:r>
              <a:rPr lang="fr-BE" sz="2400" dirty="0" smtClean="0"/>
              <a:t> on the </a:t>
            </a:r>
            <a:r>
              <a:rPr lang="fr-BE" sz="2400" dirty="0" err="1" smtClean="0"/>
              <a:t>development</a:t>
            </a:r>
            <a:r>
              <a:rPr lang="fr-BE" sz="2400" dirty="0" smtClean="0"/>
              <a:t> </a:t>
            </a:r>
            <a:r>
              <a:rPr lang="fr-BE" sz="2400" dirty="0" err="1" smtClean="0"/>
              <a:t>level</a:t>
            </a:r>
            <a:r>
              <a:rPr lang="fr-BE" sz="2400" dirty="0" smtClean="0"/>
              <a:t>, and to </a:t>
            </a:r>
            <a:r>
              <a:rPr lang="fr-BE" sz="2400" dirty="0" err="1" smtClean="0"/>
              <a:t>be</a:t>
            </a:r>
            <a:r>
              <a:rPr lang="fr-BE" sz="2400" dirty="0" smtClean="0"/>
              <a:t> </a:t>
            </a:r>
            <a:r>
              <a:rPr lang="fr-BE" sz="2400" dirty="0" err="1" smtClean="0"/>
              <a:t>given</a:t>
            </a:r>
            <a:r>
              <a:rPr lang="fr-BE" sz="2400" dirty="0" smtClean="0"/>
              <a:t> to the </a:t>
            </a:r>
            <a:r>
              <a:rPr lang="fr-BE" sz="2400" dirty="0" err="1" smtClean="0"/>
              <a:t>families</a:t>
            </a:r>
            <a:r>
              <a:rPr lang="fr-BE" sz="2400" dirty="0" smtClean="0"/>
              <a:t> as a </a:t>
            </a:r>
            <a:r>
              <a:rPr lang="fr-BE" sz="2400" dirty="0" err="1" smtClean="0"/>
              <a:t>reminder</a:t>
            </a:r>
            <a:r>
              <a:rPr lang="fr-BE" sz="2400" dirty="0" smtClean="0"/>
              <a:t> of </a:t>
            </a:r>
            <a:r>
              <a:rPr lang="fr-BE" sz="2400" dirty="0" err="1" smtClean="0"/>
              <a:t>what</a:t>
            </a:r>
            <a:r>
              <a:rPr lang="fr-BE" sz="2400" dirty="0" smtClean="0"/>
              <a:t> </a:t>
            </a:r>
            <a:r>
              <a:rPr lang="fr-BE" sz="2400" dirty="0" err="1" smtClean="0"/>
              <a:t>they</a:t>
            </a:r>
            <a:r>
              <a:rPr lang="fr-BE" sz="2400" dirty="0" smtClean="0"/>
              <a:t> must do at home.</a:t>
            </a:r>
          </a:p>
          <a:p>
            <a:pPr marL="0" indent="0">
              <a:buNone/>
            </a:pPr>
            <a:endParaRPr lang="fr-BE" sz="2400" b="1" dirty="0" smtClean="0"/>
          </a:p>
          <a:p>
            <a:endParaRPr lang="fr-BE" sz="1800" dirty="0"/>
          </a:p>
        </p:txBody>
      </p:sp>
      <p:sp>
        <p:nvSpPr>
          <p:cNvPr id="4" name="Date Placeholder 3"/>
          <p:cNvSpPr>
            <a:spLocks noGrp="1"/>
          </p:cNvSpPr>
          <p:nvPr>
            <p:ph type="dt" sz="half" idx="10"/>
          </p:nvPr>
        </p:nvSpPr>
        <p:spPr/>
        <p:txBody>
          <a:bodyPr/>
          <a:lstStyle/>
          <a:p>
            <a:fld id="{848C1704-78A8-4DE8-AC89-7F8D8EA9EB4F}" type="datetime1">
              <a:rPr lang="fr-BE" smtClean="0"/>
              <a:t>9/05/2018</a:t>
            </a:fld>
            <a:endParaRPr lang="fr-B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484784"/>
            <a:ext cx="2895598" cy="2171699"/>
          </a:xfrm>
          <a:prstGeom prst="rect">
            <a:avLst/>
          </a:prstGeom>
        </p:spPr>
      </p:pic>
      <p:pic>
        <p:nvPicPr>
          <p:cNvPr id="7" name="Image 6"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4210310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r-BE" sz="4900" dirty="0" smtClean="0">
                <a:latin typeface="Berlin Sans FB" panose="020E0602020502020306" pitchFamily="34" charset="0"/>
              </a:rPr>
              <a:t>1. The training </a:t>
            </a:r>
            <a:r>
              <a:rPr lang="fr-BE" sz="4900" dirty="0" err="1" smtClean="0">
                <a:latin typeface="Berlin Sans FB" panose="020E0602020502020306" pitchFamily="34" charset="0"/>
              </a:rPr>
              <a:t>manual</a:t>
            </a:r>
            <a:r>
              <a:rPr lang="fr-BE" sz="3600" dirty="0" smtClean="0">
                <a:latin typeface="Berlin Sans FB" panose="020E0602020502020306" pitchFamily="34" charset="0"/>
              </a:rPr>
              <a:t/>
            </a:r>
            <a:br>
              <a:rPr lang="fr-BE" sz="3600" dirty="0" smtClean="0">
                <a:latin typeface="Berlin Sans FB" panose="020E0602020502020306" pitchFamily="34" charset="0"/>
              </a:rPr>
            </a:br>
            <a:endParaRPr lang="fr-BE" sz="3600" dirty="0">
              <a:latin typeface="Berlin Sans FB" panose="020E0602020502020306" pitchFamily="34" charset="0"/>
            </a:endParaRPr>
          </a:p>
        </p:txBody>
      </p:sp>
      <p:sp>
        <p:nvSpPr>
          <p:cNvPr id="6" name="Content Placeholder 5"/>
          <p:cNvSpPr>
            <a:spLocks noGrp="1"/>
          </p:cNvSpPr>
          <p:nvPr>
            <p:ph idx="1"/>
          </p:nvPr>
        </p:nvSpPr>
        <p:spPr>
          <a:xfrm>
            <a:off x="395536" y="1052736"/>
            <a:ext cx="8291264" cy="5073427"/>
          </a:xfrm>
        </p:spPr>
        <p:txBody>
          <a:bodyPr>
            <a:normAutofit/>
          </a:bodyPr>
          <a:lstStyle/>
          <a:p>
            <a:pPr marL="0" indent="0" fontAlgn="t">
              <a:buNone/>
            </a:pPr>
            <a:endParaRPr lang="en-US" sz="1400" b="1" i="1" dirty="0" smtClean="0"/>
          </a:p>
          <a:p>
            <a:pPr>
              <a:spcBef>
                <a:spcPts val="0"/>
              </a:spcBef>
            </a:pPr>
            <a:r>
              <a:rPr lang="en-US" sz="2400" dirty="0"/>
              <a:t>Proposed training </a:t>
            </a:r>
            <a:r>
              <a:rPr lang="en-US" sz="2400" dirty="0" smtClean="0"/>
              <a:t>manual that </a:t>
            </a:r>
            <a:r>
              <a:rPr lang="en-US" sz="2400" dirty="0"/>
              <a:t>covers not only the </a:t>
            </a:r>
            <a:r>
              <a:rPr lang="en-US" sz="2400" dirty="0" smtClean="0"/>
              <a:t>use of the tool, but </a:t>
            </a:r>
            <a:r>
              <a:rPr lang="en-US" sz="2400" b="1" dirty="0" smtClean="0"/>
              <a:t>general principles about early child development and child stimulation following a home-based</a:t>
            </a:r>
            <a:r>
              <a:rPr lang="en-US" sz="2400" dirty="0" smtClean="0"/>
              <a:t>, play and routine-based approach.</a:t>
            </a:r>
          </a:p>
          <a:p>
            <a:pPr>
              <a:spcBef>
                <a:spcPts val="0"/>
              </a:spcBef>
            </a:pPr>
            <a:r>
              <a:rPr lang="en-US" sz="2400" dirty="0" smtClean="0"/>
              <a:t>The manual is intended to be used as a </a:t>
            </a:r>
            <a:r>
              <a:rPr lang="en-US" sz="2400" b="1" dirty="0" smtClean="0"/>
              <a:t>resource material for the training </a:t>
            </a:r>
            <a:r>
              <a:rPr lang="en-US" sz="2400" dirty="0" smtClean="0"/>
              <a:t>of the future users of the tool (health workers, rehab workers, CBR workers or volunteers). </a:t>
            </a:r>
          </a:p>
          <a:p>
            <a:pPr>
              <a:spcBef>
                <a:spcPts val="0"/>
              </a:spcBef>
            </a:pPr>
            <a:r>
              <a:rPr lang="en-US" sz="2400" dirty="0" smtClean="0"/>
              <a:t>The training needs to be conducted by a </a:t>
            </a:r>
            <a:r>
              <a:rPr lang="en-US" sz="2400" b="1" dirty="0" smtClean="0"/>
              <a:t>trained person </a:t>
            </a:r>
            <a:r>
              <a:rPr lang="en-US" sz="2400" dirty="0" smtClean="0"/>
              <a:t>(therapist, community health worker </a:t>
            </a:r>
            <a:r>
              <a:rPr lang="en-US" sz="2400" dirty="0" err="1" smtClean="0"/>
              <a:t>etc</a:t>
            </a:r>
            <a:r>
              <a:rPr lang="en-US" sz="2400" dirty="0" smtClean="0"/>
              <a:t> ).</a:t>
            </a:r>
          </a:p>
          <a:p>
            <a:pPr>
              <a:spcBef>
                <a:spcPts val="0"/>
              </a:spcBef>
            </a:pPr>
            <a:r>
              <a:rPr lang="en-US" sz="2400" b="1" dirty="0" smtClean="0"/>
              <a:t>Hand outs and power point presentations </a:t>
            </a:r>
            <a:r>
              <a:rPr lang="en-US" sz="2400" dirty="0" smtClean="0"/>
              <a:t>can be designed from the information in the manual</a:t>
            </a:r>
            <a:r>
              <a:rPr lang="en-US" sz="2400" dirty="0" smtClean="0">
                <a:solidFill>
                  <a:srgbClr val="0070C0"/>
                </a:solidFill>
              </a:rPr>
              <a:t>.</a:t>
            </a:r>
            <a:endParaRPr lang="en-US" sz="2400" dirty="0"/>
          </a:p>
        </p:txBody>
      </p:sp>
      <p:sp>
        <p:nvSpPr>
          <p:cNvPr id="4" name="Date Placeholder 3"/>
          <p:cNvSpPr>
            <a:spLocks noGrp="1"/>
          </p:cNvSpPr>
          <p:nvPr>
            <p:ph type="dt" sz="half" idx="10"/>
          </p:nvPr>
        </p:nvSpPr>
        <p:spPr/>
        <p:txBody>
          <a:bodyPr/>
          <a:lstStyle/>
          <a:p>
            <a:fld id="{7584B6A7-1572-4618-8518-29D7B007CAD5}" type="datetime1">
              <a:rPr lang="fr-BE" smtClean="0"/>
              <a:t>9/05/2018</a:t>
            </a:fld>
            <a:endParaRPr lang="fr-BE"/>
          </a:p>
        </p:txBody>
      </p:sp>
      <p:sp>
        <p:nvSpPr>
          <p:cNvPr id="5" name="Footer Placeholder 4"/>
          <p:cNvSpPr>
            <a:spLocks noGrp="1"/>
          </p:cNvSpPr>
          <p:nvPr>
            <p:ph type="ftr" sz="quarter" idx="11"/>
          </p:nvPr>
        </p:nvSpPr>
        <p:spPr/>
        <p:txBody>
          <a:bodyPr/>
          <a:lstStyle/>
          <a:p>
            <a:endParaRPr lang="fr-BE" dirty="0"/>
          </a:p>
        </p:txBody>
      </p:sp>
      <p:pic>
        <p:nvPicPr>
          <p:cNvPr id="8" name="Image 7" descr="Le logo Humanité et Inclusion représente une main ou un sourire, construit avec les initiales H et I." title="Logo Humanité et Inclusion"/>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88856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r-BE" sz="4900" dirty="0">
                <a:latin typeface="Berlin Sans FB" panose="020E0602020502020306" pitchFamily="34" charset="0"/>
              </a:rPr>
              <a:t>2</a:t>
            </a:r>
            <a:r>
              <a:rPr lang="fr-BE" sz="4900" dirty="0" smtClean="0">
                <a:latin typeface="Berlin Sans FB" panose="020E0602020502020306" pitchFamily="34" charset="0"/>
              </a:rPr>
              <a:t>. The </a:t>
            </a:r>
            <a:r>
              <a:rPr lang="fr-BE" sz="4900" dirty="0" err="1" smtClean="0">
                <a:latin typeface="Berlin Sans FB" panose="020E0602020502020306" pitchFamily="34" charset="0"/>
              </a:rPr>
              <a:t>Development</a:t>
            </a:r>
            <a:r>
              <a:rPr lang="fr-BE" sz="4900" dirty="0" smtClean="0">
                <a:latin typeface="Berlin Sans FB" panose="020E0602020502020306" pitchFamily="34" charset="0"/>
              </a:rPr>
              <a:t> journal</a:t>
            </a:r>
            <a:r>
              <a:rPr lang="fr-BE" sz="3600" dirty="0" smtClean="0">
                <a:latin typeface="Berlin Sans FB" panose="020E0602020502020306" pitchFamily="34" charset="0"/>
              </a:rPr>
              <a:t/>
            </a:r>
            <a:br>
              <a:rPr lang="fr-BE" sz="3600" dirty="0" smtClean="0">
                <a:latin typeface="Berlin Sans FB" panose="020E0602020502020306" pitchFamily="34" charset="0"/>
              </a:rPr>
            </a:br>
            <a:endParaRPr lang="fr-BE" sz="3600" dirty="0">
              <a:latin typeface="Berlin Sans FB" panose="020E0602020502020306" pitchFamily="34" charset="0"/>
            </a:endParaRPr>
          </a:p>
        </p:txBody>
      </p:sp>
      <p:sp>
        <p:nvSpPr>
          <p:cNvPr id="6" name="Content Placeholder 5"/>
          <p:cNvSpPr>
            <a:spLocks noGrp="1"/>
          </p:cNvSpPr>
          <p:nvPr>
            <p:ph idx="1"/>
          </p:nvPr>
        </p:nvSpPr>
        <p:spPr>
          <a:xfrm>
            <a:off x="395536" y="1052736"/>
            <a:ext cx="8291264" cy="5472608"/>
          </a:xfrm>
          <a:ln>
            <a:noFill/>
          </a:ln>
        </p:spPr>
        <p:txBody>
          <a:bodyPr>
            <a:normAutofit/>
          </a:bodyPr>
          <a:lstStyle/>
          <a:p>
            <a:pPr marL="0" indent="0" fontAlgn="t">
              <a:buNone/>
            </a:pPr>
            <a:endParaRPr lang="en-US" sz="1400" dirty="0" smtClean="0"/>
          </a:p>
          <a:p>
            <a:pPr fontAlgn="t">
              <a:spcBef>
                <a:spcPts val="0"/>
              </a:spcBef>
            </a:pPr>
            <a:r>
              <a:rPr lang="en-US" sz="2400" dirty="0" smtClean="0"/>
              <a:t>Assessment </a:t>
            </a:r>
            <a:r>
              <a:rPr lang="en-US" sz="2400" dirty="0"/>
              <a:t>transformed into an observation tool </a:t>
            </a:r>
            <a:endParaRPr lang="en-US" sz="2400" dirty="0" smtClean="0"/>
          </a:p>
          <a:p>
            <a:pPr fontAlgn="t">
              <a:spcBef>
                <a:spcPts val="0"/>
              </a:spcBef>
              <a:buFont typeface="Wingdings" panose="05000000000000000000" pitchFamily="2" charset="2"/>
              <a:buChar char="Ø"/>
            </a:pPr>
            <a:endParaRPr lang="en-US" sz="2400" dirty="0" smtClean="0"/>
          </a:p>
          <a:p>
            <a:pPr fontAlgn="t">
              <a:spcBef>
                <a:spcPts val="0"/>
              </a:spcBef>
            </a:pPr>
            <a:r>
              <a:rPr lang="en-US" sz="2400" dirty="0" smtClean="0"/>
              <a:t>Milestones described in a way that can be easily transferred into activities: development sequence as a list of sets of skills that appear progressively</a:t>
            </a:r>
          </a:p>
          <a:p>
            <a:pPr fontAlgn="t">
              <a:spcBef>
                <a:spcPts val="0"/>
              </a:spcBef>
              <a:buFont typeface="Wingdings" panose="05000000000000000000" pitchFamily="2" charset="2"/>
              <a:buChar char="Ø"/>
            </a:pPr>
            <a:endParaRPr lang="fr-BE" sz="2400" dirty="0"/>
          </a:p>
          <a:p>
            <a:pPr fontAlgn="t">
              <a:spcBef>
                <a:spcPts val="0"/>
              </a:spcBef>
            </a:pPr>
            <a:r>
              <a:rPr lang="en-US" sz="2400" dirty="0" smtClean="0"/>
              <a:t>Training on observation skills!!</a:t>
            </a:r>
          </a:p>
          <a:p>
            <a:pPr marL="0" indent="0" fontAlgn="t">
              <a:spcBef>
                <a:spcPts val="0"/>
              </a:spcBef>
              <a:buNone/>
            </a:pPr>
            <a:endParaRPr lang="en-US" sz="2400" dirty="0" smtClean="0"/>
          </a:p>
          <a:p>
            <a:pPr fontAlgn="t">
              <a:spcBef>
                <a:spcPts val="0"/>
              </a:spcBef>
            </a:pPr>
            <a:r>
              <a:rPr lang="en-US" sz="2400" dirty="0" smtClean="0"/>
              <a:t>Proposing activities, not more </a:t>
            </a:r>
            <a:r>
              <a:rPr lang="en-US" sz="2400" smtClean="0"/>
              <a:t>than two or three at </a:t>
            </a:r>
            <a:r>
              <a:rPr lang="en-US" sz="2400" dirty="0" smtClean="0"/>
              <a:t>a visit</a:t>
            </a:r>
            <a:endParaRPr lang="fr-BE" sz="2400" dirty="0"/>
          </a:p>
          <a:p>
            <a:pPr marL="0" indent="0" fontAlgn="t">
              <a:buNone/>
            </a:pPr>
            <a:endParaRPr lang="en-US" dirty="0"/>
          </a:p>
        </p:txBody>
      </p:sp>
      <p:sp>
        <p:nvSpPr>
          <p:cNvPr id="4" name="Date Placeholder 3"/>
          <p:cNvSpPr>
            <a:spLocks noGrp="1"/>
          </p:cNvSpPr>
          <p:nvPr>
            <p:ph type="dt" sz="half" idx="10"/>
          </p:nvPr>
        </p:nvSpPr>
        <p:spPr/>
        <p:txBody>
          <a:bodyPr/>
          <a:lstStyle/>
          <a:p>
            <a:fld id="{7584B6A7-1572-4618-8518-29D7B007CAD5}" type="datetime1">
              <a:rPr lang="fr-BE" smtClean="0"/>
              <a:t>9/05/2018</a:t>
            </a:fld>
            <a:endParaRPr lang="fr-BE" dirty="0"/>
          </a:p>
        </p:txBody>
      </p:sp>
      <p:sp>
        <p:nvSpPr>
          <p:cNvPr id="5" name="Footer Placeholder 4"/>
          <p:cNvSpPr>
            <a:spLocks noGrp="1"/>
          </p:cNvSpPr>
          <p:nvPr>
            <p:ph type="ftr" sz="quarter" idx="11"/>
          </p:nvPr>
        </p:nvSpPr>
        <p:spPr/>
        <p:txBody>
          <a:bodyPr/>
          <a:lstStyle/>
          <a:p>
            <a:endParaRPr lang="fr-BE" dirty="0"/>
          </a:p>
        </p:txBody>
      </p:sp>
      <p:pic>
        <p:nvPicPr>
          <p:cNvPr id="7" name="Image 6"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467544" y="6061168"/>
            <a:ext cx="1368152" cy="733852"/>
          </a:xfrm>
          <a:prstGeom prst="rect">
            <a:avLst/>
          </a:prstGeom>
          <a:noFill/>
          <a:ln>
            <a:noFill/>
          </a:ln>
        </p:spPr>
      </p:pic>
    </p:spTree>
    <p:extLst>
      <p:ext uri="{BB962C8B-B14F-4D97-AF65-F5344CB8AC3E}">
        <p14:creationId xmlns:p14="http://schemas.microsoft.com/office/powerpoint/2010/main" val="158161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79503-D036-4BC6-8AB8-C368F50BBB27}" type="datetime1">
              <a:rPr lang="en-GB" smtClean="0"/>
              <a:t>09/05/2018</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764704"/>
            <a:ext cx="712368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descr="Le logo Humanité et Inclusion représente une main ou un sourire, construit avec les initiales H et I." title="Logo Humanité et Inclusion"/>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996229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79503-D036-4BC6-8AB8-C368F50BBB27}" type="datetime1">
              <a:rPr lang="en-GB" smtClean="0"/>
              <a:t>09/05/2018</a:t>
            </a:fld>
            <a:endParaRPr lang="en-GB"/>
          </a:p>
        </p:txBody>
      </p:sp>
      <p:sp>
        <p:nvSpPr>
          <p:cNvPr id="3" name="TextBox 2"/>
          <p:cNvSpPr txBox="1"/>
          <p:nvPr/>
        </p:nvSpPr>
        <p:spPr>
          <a:xfrm>
            <a:off x="774565" y="908720"/>
            <a:ext cx="7776864" cy="646331"/>
          </a:xfrm>
          <a:prstGeom prst="rect">
            <a:avLst/>
          </a:prstGeom>
          <a:noFill/>
        </p:spPr>
        <p:txBody>
          <a:bodyPr wrap="square" rtlCol="0">
            <a:spAutoFit/>
          </a:bodyPr>
          <a:lstStyle/>
          <a:p>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24744"/>
            <a:ext cx="63367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e logo Humanité et Inclusion représente une main ou un sourire, construit avec les initiales H et I." title="Logo Humanité et Inclusion"/>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3456042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332656"/>
            <a:ext cx="8229600" cy="1143000"/>
          </a:xfrm>
        </p:spPr>
        <p:txBody>
          <a:bodyPr>
            <a:normAutofit fontScale="90000"/>
          </a:bodyPr>
          <a:lstStyle/>
          <a:p>
            <a:r>
              <a:rPr lang="en-US" dirty="0"/>
              <a:t>T</a:t>
            </a:r>
            <a:r>
              <a:rPr lang="en-US" dirty="0" smtClean="0"/>
              <a:t>he child and the family at the center </a:t>
            </a:r>
            <a:endParaRPr lang="fr-FR" dirty="0"/>
          </a:p>
        </p:txBody>
      </p:sp>
      <p:sp>
        <p:nvSpPr>
          <p:cNvPr id="6" name="Espace réservé du contenu 5"/>
          <p:cNvSpPr>
            <a:spLocks noGrp="1"/>
          </p:cNvSpPr>
          <p:nvPr>
            <p:ph sz="half" idx="2"/>
          </p:nvPr>
        </p:nvSpPr>
        <p:spPr/>
        <p:txBody>
          <a:bodyPr>
            <a:normAutofit/>
          </a:bodyPr>
          <a:lstStyle/>
          <a:p>
            <a:pPr marL="0" indent="0">
              <a:buNone/>
            </a:pPr>
            <a:r>
              <a:rPr lang="en-US" dirty="0" smtClean="0"/>
              <a:t> </a:t>
            </a:r>
            <a:endParaRPr lang="fr-FR" dirty="0"/>
          </a:p>
        </p:txBody>
      </p:sp>
      <p:sp>
        <p:nvSpPr>
          <p:cNvPr id="5" name="Espace réservé du contenu 4"/>
          <p:cNvSpPr>
            <a:spLocks noGrp="1"/>
          </p:cNvSpPr>
          <p:nvPr>
            <p:ph sz="half" idx="1"/>
          </p:nvPr>
        </p:nvSpPr>
        <p:spPr>
          <a:xfrm>
            <a:off x="457200" y="1340768"/>
            <a:ext cx="5342732" cy="4785395"/>
          </a:xfrm>
        </p:spPr>
        <p:txBody>
          <a:bodyPr>
            <a:normAutofit/>
          </a:bodyPr>
          <a:lstStyle/>
          <a:p>
            <a:pPr marL="0" indent="0">
              <a:buNone/>
            </a:pPr>
            <a:r>
              <a:rPr lang="en-US" sz="2000" dirty="0" smtClean="0"/>
              <a:t>1) What is the general </a:t>
            </a:r>
            <a:r>
              <a:rPr lang="en-US" sz="2000" b="1" dirty="0" smtClean="0"/>
              <a:t>attitude</a:t>
            </a:r>
            <a:r>
              <a:rPr lang="en-US" sz="2000" dirty="0" smtClean="0"/>
              <a:t> of the family towards the child? </a:t>
            </a:r>
          </a:p>
          <a:p>
            <a:pPr marL="0" indent="0">
              <a:buNone/>
            </a:pPr>
            <a:r>
              <a:rPr lang="en-US" sz="2000" dirty="0" smtClean="0"/>
              <a:t>2) What are the </a:t>
            </a:r>
            <a:r>
              <a:rPr lang="en-US" sz="2000" b="1" dirty="0" smtClean="0"/>
              <a:t>capacities </a:t>
            </a:r>
            <a:r>
              <a:rPr lang="en-US" sz="2000" dirty="0" smtClean="0"/>
              <a:t>of the family?</a:t>
            </a:r>
          </a:p>
          <a:p>
            <a:pPr marL="0" indent="0">
              <a:buNone/>
            </a:pPr>
            <a:r>
              <a:rPr lang="en-US" sz="2000" u="sng" dirty="0"/>
              <a:t>A</a:t>
            </a:r>
            <a:r>
              <a:rPr lang="en-US" sz="2000" u="sng" dirty="0" smtClean="0"/>
              <a:t>wareness of the role they have to encourage </a:t>
            </a:r>
            <a:r>
              <a:rPr lang="en-US" sz="2000" u="sng" dirty="0"/>
              <a:t> </a:t>
            </a:r>
            <a:r>
              <a:rPr lang="en-US" sz="2000" u="sng" dirty="0" smtClean="0"/>
              <a:t>    the development of the child</a:t>
            </a:r>
            <a:r>
              <a:rPr lang="en-US" sz="2000" dirty="0" smtClean="0"/>
              <a:t>? (ignore the child? protect too much?)</a:t>
            </a:r>
          </a:p>
          <a:p>
            <a:pPr marL="0" indent="0">
              <a:buNone/>
            </a:pPr>
            <a:r>
              <a:rPr lang="en-US" sz="2000" dirty="0"/>
              <a:t>Do they know about the effect of impairment in development? </a:t>
            </a:r>
            <a:endParaRPr lang="en-US" sz="2000" dirty="0" smtClean="0"/>
          </a:p>
          <a:p>
            <a:pPr marL="0" indent="0">
              <a:buNone/>
            </a:pPr>
            <a:r>
              <a:rPr lang="en-US" sz="2000" dirty="0" smtClean="0"/>
              <a:t>Which member within the family can contribute to the child development and how?</a:t>
            </a:r>
          </a:p>
          <a:p>
            <a:pPr marL="0" indent="0">
              <a:buNone/>
            </a:pPr>
            <a:r>
              <a:rPr lang="en-US" sz="2000" dirty="0" smtClean="0"/>
              <a:t>3) What are their </a:t>
            </a:r>
            <a:r>
              <a:rPr lang="en-US" sz="2000" b="1" dirty="0" smtClean="0"/>
              <a:t>needs</a:t>
            </a:r>
            <a:r>
              <a:rPr lang="en-US" sz="2000" dirty="0" smtClean="0"/>
              <a:t>? </a:t>
            </a:r>
          </a:p>
          <a:p>
            <a:pPr marL="0" indent="0">
              <a:buNone/>
            </a:pPr>
            <a:r>
              <a:rPr lang="en-US" sz="2000" dirty="0" smtClean="0"/>
              <a:t>do they need only information? Coaching and  guidance? Referral to a rehabilitation center?</a:t>
            </a:r>
          </a:p>
          <a:p>
            <a:pPr marL="0" indent="0">
              <a:buNone/>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932" y="2996952"/>
            <a:ext cx="2576514" cy="201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467544" y="6061168"/>
            <a:ext cx="1080120" cy="733852"/>
          </a:xfrm>
          <a:prstGeom prst="rect">
            <a:avLst/>
          </a:prstGeom>
          <a:noFill/>
          <a:ln>
            <a:noFill/>
          </a:ln>
        </p:spPr>
      </p:pic>
    </p:spTree>
    <p:extLst>
      <p:ext uri="{BB962C8B-B14F-4D97-AF65-F5344CB8AC3E}">
        <p14:creationId xmlns:p14="http://schemas.microsoft.com/office/powerpoint/2010/main" val="348810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en-US" dirty="0" smtClean="0"/>
              <a:t>Observation of developmental skills</a:t>
            </a:r>
            <a:br>
              <a:rPr lang="en-US" dirty="0" smtClean="0"/>
            </a:br>
            <a:r>
              <a:rPr lang="en-US" dirty="0" smtClean="0"/>
              <a:t>-example-</a:t>
            </a: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352928" cy="342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791487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BLUE BOX -4 STEPS</a:t>
            </a:r>
            <a:endParaRPr lang="fr-FR" dirty="0"/>
          </a:p>
        </p:txBody>
      </p:sp>
      <p:sp>
        <p:nvSpPr>
          <p:cNvPr id="3" name="Espace réservé du contenu 2"/>
          <p:cNvSpPr>
            <a:spLocks noGrp="1"/>
          </p:cNvSpPr>
          <p:nvPr>
            <p:ph idx="1"/>
          </p:nvPr>
        </p:nvSpPr>
        <p:spPr>
          <a:xfrm>
            <a:off x="251520" y="1600200"/>
            <a:ext cx="8640960" cy="4525963"/>
          </a:xfrm>
        </p:spPr>
        <p:txBody>
          <a:bodyPr/>
          <a:lstStyle/>
          <a:p>
            <a:pPr lvl="1"/>
            <a:r>
              <a:rPr lang="en-US" dirty="0">
                <a:solidFill>
                  <a:srgbClr val="FFC000"/>
                </a:solidFill>
              </a:rPr>
              <a:t>STEP 1 : </a:t>
            </a:r>
            <a:r>
              <a:rPr lang="en-US" dirty="0" smtClean="0">
                <a:solidFill>
                  <a:srgbClr val="FFC000"/>
                </a:solidFill>
              </a:rPr>
              <a:t>collect general information about the child and the family </a:t>
            </a:r>
            <a:endParaRPr lang="fr-FR" dirty="0">
              <a:solidFill>
                <a:srgbClr val="FFC000"/>
              </a:solidFill>
            </a:endParaRPr>
          </a:p>
          <a:p>
            <a:pPr lvl="1"/>
            <a:r>
              <a:rPr lang="en-US" dirty="0">
                <a:solidFill>
                  <a:srgbClr val="FFC000"/>
                </a:solidFill>
              </a:rPr>
              <a:t>STEP 2 : </a:t>
            </a:r>
            <a:r>
              <a:rPr lang="en-US" dirty="0" smtClean="0">
                <a:solidFill>
                  <a:srgbClr val="FFC000"/>
                </a:solidFill>
              </a:rPr>
              <a:t>Observation: development skills of the child, interactions, environment </a:t>
            </a:r>
            <a:endParaRPr lang="fr-FR" dirty="0">
              <a:solidFill>
                <a:srgbClr val="FFC000"/>
              </a:solidFill>
            </a:endParaRPr>
          </a:p>
          <a:p>
            <a:pPr lvl="1"/>
            <a:r>
              <a:rPr lang="en-US" dirty="0" smtClean="0">
                <a:solidFill>
                  <a:srgbClr val="00B050"/>
                </a:solidFill>
              </a:rPr>
              <a:t>STEP </a:t>
            </a:r>
            <a:r>
              <a:rPr lang="en-US" dirty="0">
                <a:solidFill>
                  <a:srgbClr val="00B050"/>
                </a:solidFill>
              </a:rPr>
              <a:t>3</a:t>
            </a:r>
            <a:r>
              <a:rPr lang="en-US" dirty="0" smtClean="0">
                <a:solidFill>
                  <a:srgbClr val="00B050"/>
                </a:solidFill>
              </a:rPr>
              <a:t>:  </a:t>
            </a:r>
            <a:r>
              <a:rPr lang="en-US" dirty="0">
                <a:solidFill>
                  <a:srgbClr val="00B050"/>
                </a:solidFill>
              </a:rPr>
              <a:t>identifying priorities and planning activities </a:t>
            </a:r>
            <a:endParaRPr lang="fr-FR" dirty="0">
              <a:solidFill>
                <a:srgbClr val="00B050"/>
              </a:solidFill>
            </a:endParaRPr>
          </a:p>
          <a:p>
            <a:pPr lvl="1"/>
            <a:r>
              <a:rPr lang="en-US" dirty="0">
                <a:solidFill>
                  <a:srgbClr val="00B050"/>
                </a:solidFill>
              </a:rPr>
              <a:t>STEP </a:t>
            </a:r>
            <a:r>
              <a:rPr lang="en-US" dirty="0" smtClean="0">
                <a:solidFill>
                  <a:srgbClr val="00B050"/>
                </a:solidFill>
              </a:rPr>
              <a:t>4: </a:t>
            </a:r>
            <a:r>
              <a:rPr lang="en-US" dirty="0">
                <a:solidFill>
                  <a:srgbClr val="00B050"/>
                </a:solidFill>
              </a:rPr>
              <a:t>show activities, adapt them and give advice</a:t>
            </a:r>
            <a:endParaRPr lang="fr-FR" dirty="0">
              <a:solidFill>
                <a:srgbClr val="00B050"/>
              </a:solidFill>
            </a:endParaRPr>
          </a:p>
          <a:p>
            <a:endParaRPr lang="fr-FR" dirty="0"/>
          </a:p>
        </p:txBody>
      </p:sp>
      <p:pic>
        <p:nvPicPr>
          <p:cNvPr id="4" name="Image 3" descr="Le logo Humanité et Inclusion représente une main ou un sourire, construit avec les initiales H et I." title="Logo Humanité et Inclusion"/>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294732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fr-BE" sz="4900" dirty="0">
                <a:latin typeface="Berlin Sans FB" panose="020E0602020502020306" pitchFamily="34" charset="0"/>
              </a:rPr>
              <a:t>3</a:t>
            </a:r>
            <a:r>
              <a:rPr lang="fr-BE" sz="4900" dirty="0" smtClean="0">
                <a:latin typeface="Berlin Sans FB" panose="020E0602020502020306" pitchFamily="34" charset="0"/>
              </a:rPr>
              <a:t>. The </a:t>
            </a:r>
            <a:r>
              <a:rPr lang="fr-BE" sz="4900" dirty="0" err="1" smtClean="0">
                <a:latin typeface="Berlin Sans FB" panose="020E0602020502020306" pitchFamily="34" charset="0"/>
              </a:rPr>
              <a:t>Activity</a:t>
            </a:r>
            <a:r>
              <a:rPr lang="fr-BE" sz="4900" dirty="0" smtClean="0">
                <a:latin typeface="Berlin Sans FB" panose="020E0602020502020306" pitchFamily="34" charset="0"/>
              </a:rPr>
              <a:t> </a:t>
            </a:r>
            <a:r>
              <a:rPr lang="fr-BE" sz="4900" dirty="0" err="1" smtClean="0">
                <a:latin typeface="Berlin Sans FB" panose="020E0602020502020306" pitchFamily="34" charset="0"/>
              </a:rPr>
              <a:t>cards</a:t>
            </a:r>
            <a:r>
              <a:rPr lang="fr-BE" sz="3600" dirty="0" smtClean="0">
                <a:latin typeface="Berlin Sans FB" panose="020E0602020502020306" pitchFamily="34" charset="0"/>
              </a:rPr>
              <a:t/>
            </a:r>
            <a:br>
              <a:rPr lang="fr-BE" sz="3600" dirty="0" smtClean="0">
                <a:latin typeface="Berlin Sans FB" panose="020E0602020502020306" pitchFamily="34" charset="0"/>
              </a:rPr>
            </a:br>
            <a:endParaRPr lang="fr-BE" sz="3600" dirty="0">
              <a:latin typeface="Berlin Sans FB" panose="020E0602020502020306" pitchFamily="34" charset="0"/>
            </a:endParaRPr>
          </a:p>
        </p:txBody>
      </p:sp>
      <p:sp>
        <p:nvSpPr>
          <p:cNvPr id="6" name="Content Placeholder 5"/>
          <p:cNvSpPr>
            <a:spLocks noGrp="1"/>
          </p:cNvSpPr>
          <p:nvPr>
            <p:ph idx="1"/>
          </p:nvPr>
        </p:nvSpPr>
        <p:spPr>
          <a:xfrm>
            <a:off x="395536" y="1052736"/>
            <a:ext cx="8291264" cy="5073427"/>
          </a:xfrm>
        </p:spPr>
        <p:txBody>
          <a:bodyPr>
            <a:normAutofit/>
          </a:bodyPr>
          <a:lstStyle/>
          <a:p>
            <a:pPr marL="0" indent="0" fontAlgn="t">
              <a:buNone/>
            </a:pPr>
            <a:endParaRPr lang="en-US" sz="1400" b="1" i="1" dirty="0" smtClean="0"/>
          </a:p>
          <a:p>
            <a:pPr>
              <a:spcBef>
                <a:spcPts val="0"/>
              </a:spcBef>
            </a:pPr>
            <a:r>
              <a:rPr lang="en-US" sz="2800" b="1" dirty="0" smtClean="0"/>
              <a:t>Detailed explanation is at the back of the card </a:t>
            </a:r>
            <a:r>
              <a:rPr lang="en-US" sz="2800" dirty="0" smtClean="0"/>
              <a:t>and not in the manual.</a:t>
            </a:r>
            <a:endParaRPr lang="fr-BE" sz="2800" dirty="0">
              <a:latin typeface="Arial"/>
            </a:endParaRPr>
          </a:p>
          <a:p>
            <a:pPr fontAlgn="t">
              <a:spcBef>
                <a:spcPts val="0"/>
              </a:spcBef>
            </a:pPr>
            <a:r>
              <a:rPr lang="en-US" sz="2800" b="1" dirty="0" smtClean="0"/>
              <a:t>Activities selected </a:t>
            </a:r>
            <a:r>
              <a:rPr lang="en-US" sz="2800" dirty="0" smtClean="0"/>
              <a:t>to match the skills selected in the development chart/ different activities added.</a:t>
            </a:r>
          </a:p>
          <a:p>
            <a:pPr fontAlgn="t">
              <a:spcBef>
                <a:spcPts val="0"/>
              </a:spcBef>
            </a:pPr>
            <a:r>
              <a:rPr lang="en-US" sz="2800" dirty="0"/>
              <a:t>It may seems that there is a lot of writing in the back of the cards – but it is the minimal description required to make the activities effective. It is not intended to be read by the families, </a:t>
            </a:r>
            <a:r>
              <a:rPr lang="en-US" sz="2800" dirty="0" smtClean="0"/>
              <a:t>it is </a:t>
            </a:r>
            <a:r>
              <a:rPr lang="en-US" sz="2800" dirty="0"/>
              <a:t>the information needed so that the person that explains the activity knows how and why it needs to be done.</a:t>
            </a:r>
          </a:p>
          <a:p>
            <a:pPr fontAlgn="t">
              <a:spcBef>
                <a:spcPts val="0"/>
              </a:spcBef>
              <a:buFont typeface="Wingdings" panose="05000000000000000000" pitchFamily="2" charset="2"/>
              <a:buChar char="Ø"/>
            </a:pPr>
            <a:endParaRPr lang="en-US" sz="2000" b="1" dirty="0" smtClean="0">
              <a:solidFill>
                <a:srgbClr val="0070C0"/>
              </a:solidFill>
            </a:endParaRPr>
          </a:p>
          <a:p>
            <a:pPr fontAlgn="t">
              <a:spcBef>
                <a:spcPts val="0"/>
              </a:spcBef>
              <a:buFont typeface="Wingdings" panose="05000000000000000000" pitchFamily="2" charset="2"/>
              <a:buChar char="Ø"/>
            </a:pPr>
            <a:endParaRPr lang="en-US" sz="2000" b="1" dirty="0" smtClean="0">
              <a:solidFill>
                <a:srgbClr val="0070C0"/>
              </a:solidFill>
            </a:endParaRPr>
          </a:p>
          <a:p>
            <a:pPr fontAlgn="t">
              <a:spcBef>
                <a:spcPts val="0"/>
              </a:spcBef>
              <a:buFont typeface="Wingdings" panose="05000000000000000000" pitchFamily="2" charset="2"/>
              <a:buChar char="Ø"/>
            </a:pPr>
            <a:endParaRPr lang="fr-BE" sz="2000" b="1" dirty="0">
              <a:latin typeface="Arial"/>
            </a:endParaRPr>
          </a:p>
          <a:p>
            <a:pPr marL="0" indent="0" fontAlgn="t">
              <a:buNone/>
            </a:pPr>
            <a:endParaRPr lang="en-US" dirty="0"/>
          </a:p>
        </p:txBody>
      </p:sp>
      <p:sp>
        <p:nvSpPr>
          <p:cNvPr id="4" name="Date Placeholder 3"/>
          <p:cNvSpPr>
            <a:spLocks noGrp="1"/>
          </p:cNvSpPr>
          <p:nvPr>
            <p:ph type="dt" sz="half" idx="10"/>
          </p:nvPr>
        </p:nvSpPr>
        <p:spPr/>
        <p:txBody>
          <a:bodyPr/>
          <a:lstStyle/>
          <a:p>
            <a:fld id="{7584B6A7-1572-4618-8518-29D7B007CAD5}" type="datetime1">
              <a:rPr lang="fr-BE" smtClean="0">
                <a:solidFill>
                  <a:prstClr val="black">
                    <a:tint val="75000"/>
                  </a:prstClr>
                </a:solidFill>
              </a:rPr>
              <a:pPr/>
              <a:t>9/05/2018</a:t>
            </a:fld>
            <a:endParaRPr lang="fr-BE">
              <a:solidFill>
                <a:prstClr val="black">
                  <a:tint val="75000"/>
                </a:prstClr>
              </a:solidFill>
            </a:endParaRPr>
          </a:p>
        </p:txBody>
      </p:sp>
      <p:sp>
        <p:nvSpPr>
          <p:cNvPr id="5" name="Footer Placeholder 4"/>
          <p:cNvSpPr>
            <a:spLocks noGrp="1"/>
          </p:cNvSpPr>
          <p:nvPr>
            <p:ph type="ftr" sz="quarter" idx="11"/>
          </p:nvPr>
        </p:nvSpPr>
        <p:spPr/>
        <p:txBody>
          <a:bodyPr/>
          <a:lstStyle/>
          <a:p>
            <a:endParaRPr lang="fr-BE" dirty="0">
              <a:solidFill>
                <a:prstClr val="black">
                  <a:tint val="75000"/>
                </a:prstClr>
              </a:solidFill>
            </a:endParaRPr>
          </a:p>
        </p:txBody>
      </p:sp>
      <p:pic>
        <p:nvPicPr>
          <p:cNvPr id="7" name="Image 6" descr="Le logo Humanité et Inclusion représente une main ou un sourire, construit avec les initiales H et I." title="Logo Humanité et Inclusion"/>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3182273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1991" y="260648"/>
            <a:ext cx="7632848" cy="7879080"/>
          </a:xfrm>
          <a:prstGeom prst="rect">
            <a:avLst/>
          </a:prstGeom>
          <a:noFill/>
        </p:spPr>
        <p:txBody>
          <a:bodyPr wrap="square" rtlCol="0">
            <a:spAutoFit/>
          </a:bodyPr>
          <a:lstStyle/>
          <a:p>
            <a:pPr algn="just"/>
            <a:r>
              <a:rPr lang="en-US" sz="2800" b="1" dirty="0" smtClean="0">
                <a:latin typeface="+mj-lt"/>
                <a:ea typeface="Batang" panose="02030600000101010101" pitchFamily="18" charset="-127"/>
                <a:cs typeface="Arial" panose="020B0604020202020204" pitchFamily="34" charset="0"/>
              </a:rPr>
              <a:t>The rationale for “investing” in Early Childhood Development :</a:t>
            </a:r>
          </a:p>
          <a:p>
            <a:pPr algn="just"/>
            <a:endParaRPr lang="en-US" b="1" dirty="0" smtClean="0">
              <a:latin typeface="+mj-lt"/>
              <a:ea typeface="Batang" panose="02030600000101010101" pitchFamily="18" charset="-127"/>
              <a:cs typeface="Arial" panose="020B0604020202020204" pitchFamily="34" charset="0"/>
            </a:endParaRPr>
          </a:p>
          <a:p>
            <a:pPr marL="457200" indent="-457200" algn="just">
              <a:buFont typeface="Arial" panose="020B0604020202020204" pitchFamily="34" charset="0"/>
              <a:buChar char="•"/>
            </a:pPr>
            <a:r>
              <a:rPr lang="en-US" sz="2400" dirty="0" smtClean="0">
                <a:latin typeface="+mj-lt"/>
                <a:ea typeface="Batang" panose="02030600000101010101" pitchFamily="18" charset="-127"/>
                <a:cs typeface="Arial" panose="020B0604020202020204" pitchFamily="34" charset="0"/>
              </a:rPr>
              <a:t>As child mortality rates fall, more attention is given </a:t>
            </a:r>
            <a:r>
              <a:rPr lang="en-US" sz="2400" b="1" dirty="0" smtClean="0">
                <a:latin typeface="+mj-lt"/>
                <a:ea typeface="Batang" panose="02030600000101010101" pitchFamily="18" charset="-127"/>
                <a:cs typeface="Arial" panose="020B0604020202020204" pitchFamily="34" charset="0"/>
              </a:rPr>
              <a:t>to optimize the development </a:t>
            </a:r>
            <a:r>
              <a:rPr lang="en-US" sz="2400" dirty="0" smtClean="0">
                <a:latin typeface="+mj-lt"/>
                <a:ea typeface="Batang" panose="02030600000101010101" pitchFamily="18" charset="-127"/>
                <a:cs typeface="Arial" panose="020B0604020202020204" pitchFamily="34" charset="0"/>
              </a:rPr>
              <a:t>of the survival of children (and also higher rates of children with disability)</a:t>
            </a:r>
          </a:p>
          <a:p>
            <a:pPr marL="457200" indent="-457200" algn="just">
              <a:buFont typeface="Arial" panose="020B0604020202020204" pitchFamily="34" charset="0"/>
              <a:buChar char="•"/>
            </a:pPr>
            <a:r>
              <a:rPr lang="en-US" sz="2400" dirty="0" smtClean="0">
                <a:latin typeface="+mj-lt"/>
                <a:ea typeface="Batang" panose="02030600000101010101" pitchFamily="18" charset="-127"/>
                <a:cs typeface="Arial" panose="020B0604020202020204" pitchFamily="34" charset="0"/>
              </a:rPr>
              <a:t>WHO: Early Childhood Development is “a powerful equalizer”, </a:t>
            </a:r>
            <a:r>
              <a:rPr lang="en-US" sz="2400" b="1" dirty="0" smtClean="0">
                <a:latin typeface="+mj-lt"/>
                <a:ea typeface="Batang" panose="02030600000101010101" pitchFamily="18" charset="-127"/>
                <a:cs typeface="Arial" panose="020B0604020202020204" pitchFamily="34" charset="0"/>
              </a:rPr>
              <a:t>“a poverty reduction strategy”</a:t>
            </a:r>
          </a:p>
          <a:p>
            <a:pPr marL="457200" indent="-457200" algn="just">
              <a:buFont typeface="Arial" panose="020B0604020202020204" pitchFamily="34" charset="0"/>
              <a:buChar char="•"/>
            </a:pPr>
            <a:r>
              <a:rPr lang="en-US" sz="2400" dirty="0" smtClean="0">
                <a:latin typeface="+mj-lt"/>
                <a:ea typeface="Batang" panose="02030600000101010101" pitchFamily="18" charset="-127"/>
                <a:cs typeface="Arial" panose="020B0604020202020204" pitchFamily="34" charset="0"/>
              </a:rPr>
              <a:t>Focusing exclusively in targeted areas (such as health or nutrition) is insufficient. (Ex: strong recommendations </a:t>
            </a:r>
            <a:r>
              <a:rPr lang="en-US" sz="2400" b="1" dirty="0" smtClean="0">
                <a:latin typeface="+mj-lt"/>
                <a:ea typeface="Batang" panose="02030600000101010101" pitchFamily="18" charset="-127"/>
                <a:cs typeface="Arial" panose="020B0604020202020204" pitchFamily="34" charset="0"/>
              </a:rPr>
              <a:t>to include Early Childhood Development in Nutritional Programs</a:t>
            </a:r>
            <a:r>
              <a:rPr lang="en-US" sz="2400" dirty="0" smtClean="0">
                <a:latin typeface="+mj-lt"/>
                <a:ea typeface="Batang" panose="02030600000101010101" pitchFamily="18" charset="-127"/>
                <a:cs typeface="Arial" panose="020B0604020202020204" pitchFamily="34" charset="0"/>
              </a:rPr>
              <a:t>)</a:t>
            </a:r>
          </a:p>
          <a:p>
            <a:pPr marL="457200" indent="-457200" algn="just">
              <a:buFont typeface="Arial" panose="020B0604020202020204" pitchFamily="34" charset="0"/>
              <a:buChar char="•"/>
            </a:pPr>
            <a:r>
              <a:rPr lang="en-US" sz="2400" dirty="0" smtClean="0">
                <a:latin typeface="+mj-lt"/>
                <a:ea typeface="Batang" panose="02030600000101010101" pitchFamily="18" charset="-127"/>
                <a:cs typeface="Arial" panose="020B0604020202020204" pitchFamily="34" charset="0"/>
              </a:rPr>
              <a:t>Rights perspective: children have the right to both survive and also </a:t>
            </a:r>
            <a:r>
              <a:rPr lang="en-US" sz="2400" b="1" dirty="0" smtClean="0">
                <a:latin typeface="+mj-lt"/>
                <a:ea typeface="Batang" panose="02030600000101010101" pitchFamily="18" charset="-127"/>
                <a:cs typeface="Arial" panose="020B0604020202020204" pitchFamily="34" charset="0"/>
              </a:rPr>
              <a:t>to develop to their full potential</a:t>
            </a:r>
            <a:r>
              <a:rPr lang="en-US" sz="2400" dirty="0" smtClean="0">
                <a:latin typeface="+mj-lt"/>
                <a:ea typeface="Batang" panose="02030600000101010101" pitchFamily="18" charset="-127"/>
                <a:cs typeface="Arial" panose="020B0604020202020204" pitchFamily="34" charset="0"/>
              </a:rPr>
              <a:t>!!</a:t>
            </a:r>
            <a:endParaRPr lang="en-US" sz="2400" b="1" dirty="0" smtClean="0">
              <a:latin typeface="+mj-lt"/>
              <a:ea typeface="Batang" panose="02030600000101010101" pitchFamily="18" charset="-127"/>
              <a:cs typeface="Arial" panose="020B0604020202020204" pitchFamily="34" charset="0"/>
            </a:endParaRPr>
          </a:p>
          <a:p>
            <a:pPr algn="just"/>
            <a:endParaRPr lang="en-US" sz="2000" b="1" dirty="0">
              <a:latin typeface="+mj-lt"/>
              <a:ea typeface="Batang" panose="02030600000101010101" pitchFamily="18" charset="-127"/>
              <a:cs typeface="Arial" panose="020B0604020202020204" pitchFamily="34" charset="0"/>
            </a:endParaRPr>
          </a:p>
          <a:p>
            <a:pPr algn="just"/>
            <a:endParaRPr lang="en-US" sz="2000" dirty="0" smtClean="0">
              <a:latin typeface="+mj-lt"/>
              <a:ea typeface="Batang" panose="02030600000101010101" pitchFamily="18" charset="-127"/>
              <a:cs typeface="Arial" panose="020B0604020202020204" pitchFamily="34" charset="0"/>
            </a:endParaRPr>
          </a:p>
          <a:p>
            <a:endParaRPr lang="es-ES" sz="2000" b="1" dirty="0">
              <a:latin typeface="+mj-lt"/>
              <a:ea typeface="Batang" panose="02030600000101010101" pitchFamily="18" charset="-127"/>
              <a:cs typeface="Arial" panose="020B0604020202020204" pitchFamily="34" charset="0"/>
            </a:endParaRPr>
          </a:p>
          <a:p>
            <a:endParaRPr lang="es-ES" b="1" dirty="0" smtClean="0">
              <a:latin typeface="+mj-lt"/>
              <a:ea typeface="Batang" panose="02030600000101010101" pitchFamily="18" charset="-127"/>
              <a:cs typeface="Arial" panose="020B0604020202020204" pitchFamily="34" charset="0"/>
            </a:endParaRPr>
          </a:p>
          <a:p>
            <a:endParaRPr lang="es-ES" b="1" dirty="0" smtClean="0">
              <a:latin typeface="+mj-lt"/>
              <a:ea typeface="Batang" panose="02030600000101010101" pitchFamily="18" charset="-127"/>
              <a:cs typeface="Arial" panose="020B0604020202020204" pitchFamily="34" charset="0"/>
            </a:endParaRPr>
          </a:p>
          <a:p>
            <a:pPr marL="285750" indent="-285750">
              <a:buFont typeface="Arial" panose="020B0604020202020204" pitchFamily="34" charset="0"/>
              <a:buChar char="•"/>
            </a:pPr>
            <a:endParaRPr lang="es-ES" b="1" dirty="0" smtClean="0">
              <a:latin typeface="+mj-lt"/>
              <a:ea typeface="Batang" panose="02030600000101010101" pitchFamily="18" charset="-127"/>
              <a:cs typeface="Arial" panose="020B0604020202020204" pitchFamily="34" charset="0"/>
            </a:endParaRPr>
          </a:p>
          <a:p>
            <a:pPr marL="285750" indent="-285750">
              <a:buFont typeface="Arial" panose="020B0604020202020204" pitchFamily="34" charset="0"/>
              <a:buChar char="•"/>
            </a:pPr>
            <a:endParaRPr lang="es-ES" b="1" dirty="0" smtClean="0">
              <a:latin typeface="+mj-lt"/>
              <a:ea typeface="Batang" panose="02030600000101010101" pitchFamily="18" charset="-127"/>
              <a:cs typeface="Arial" panose="020B0604020202020204" pitchFamily="34" charset="0"/>
            </a:endParaRPr>
          </a:p>
          <a:p>
            <a:endParaRPr lang="es-ES" dirty="0">
              <a:latin typeface="+mj-lt"/>
              <a:ea typeface="Batang" panose="02030600000101010101" pitchFamily="18" charset="-127"/>
            </a:endParaRPr>
          </a:p>
          <a:p>
            <a:endParaRPr lang="es-ES" dirty="0">
              <a:latin typeface="+mj-lt"/>
              <a:ea typeface="Batang" panose="02030600000101010101" pitchFamily="18" charset="-127"/>
            </a:endParaRPr>
          </a:p>
        </p:txBody>
      </p:sp>
      <p:pic>
        <p:nvPicPr>
          <p:cNvPr id="4" name="Image 3"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3558121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79503-D036-4BC6-8AB8-C368F50BBB27}" type="datetime1">
              <a:rPr lang="en-GB" smtClean="0"/>
              <a:t>09/05/2018</a:t>
            </a:fld>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6712"/>
            <a:ext cx="4610100" cy="351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24944"/>
            <a:ext cx="4664075" cy="349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e logo Humanité et Inclusion représente une main ou un sourire, construit avec les initiales H et I." title="Logo Humanité et Inclusion"/>
          <p:cNvPicPr/>
          <p:nvPr/>
        </p:nvPicPr>
        <p:blipFill>
          <a:blip r:embed="rId5"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250433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41CC32-DBA9-4933-ADED-348BC29FB58B}" type="datetime1">
              <a:rPr lang="fr-BE" smtClean="0"/>
              <a:t>9/05/2018</a:t>
            </a:fld>
            <a:endParaRPr lang="fr-BE"/>
          </a:p>
        </p:txBody>
      </p:sp>
      <p:sp>
        <p:nvSpPr>
          <p:cNvPr id="3" name="Espace réservé du pied de page 2"/>
          <p:cNvSpPr>
            <a:spLocks noGrp="1"/>
          </p:cNvSpPr>
          <p:nvPr>
            <p:ph type="ftr" sz="quarter" idx="11"/>
          </p:nvPr>
        </p:nvSpPr>
        <p:spPr/>
        <p:txBody>
          <a:bodyPr/>
          <a:lstStyle/>
          <a:p>
            <a:endParaRPr lang="fr-BE"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84" y="1135418"/>
            <a:ext cx="6206504" cy="492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439912" y="6176552"/>
            <a:ext cx="1035744" cy="612552"/>
          </a:xfrm>
          <a:prstGeom prst="rect">
            <a:avLst/>
          </a:prstGeom>
          <a:noFill/>
          <a:ln>
            <a:noFill/>
          </a:ln>
        </p:spPr>
      </p:pic>
    </p:spTree>
    <p:extLst>
      <p:ext uri="{BB962C8B-B14F-4D97-AF65-F5344CB8AC3E}">
        <p14:creationId xmlns:p14="http://schemas.microsoft.com/office/powerpoint/2010/main" val="1864971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err="1" smtClean="0"/>
              <a:t>Strengthening</a:t>
            </a:r>
            <a:r>
              <a:rPr lang="fr-FR" sz="2800" dirty="0" smtClean="0"/>
              <a:t> the </a:t>
            </a:r>
            <a:r>
              <a:rPr lang="fr-FR" sz="2800" dirty="0" err="1" smtClean="0"/>
              <a:t>different</a:t>
            </a:r>
            <a:r>
              <a:rPr lang="fr-FR" sz="2800" dirty="0" smtClean="0"/>
              <a:t> stages of </a:t>
            </a:r>
            <a:r>
              <a:rPr lang="fr-FR" sz="2800" dirty="0" err="1" smtClean="0"/>
              <a:t>development</a:t>
            </a:r>
            <a:r>
              <a:rPr lang="fr-FR" sz="2800" dirty="0" smtClean="0"/>
              <a:t> </a:t>
            </a:r>
            <a:r>
              <a:rPr lang="fr-FR" sz="2800" dirty="0" err="1" smtClean="0"/>
              <a:t>with</a:t>
            </a:r>
            <a:r>
              <a:rPr lang="fr-FR" sz="2800" dirty="0" smtClean="0"/>
              <a:t> </a:t>
            </a:r>
            <a:r>
              <a:rPr lang="fr-FR" sz="2800" dirty="0" err="1" smtClean="0"/>
              <a:t>adapted</a:t>
            </a:r>
            <a:r>
              <a:rPr lang="fr-FR" sz="2800" dirty="0" smtClean="0"/>
              <a:t> </a:t>
            </a:r>
            <a:r>
              <a:rPr lang="fr-FR" sz="2800" dirty="0" err="1" smtClean="0"/>
              <a:t>materiels</a:t>
            </a:r>
            <a:r>
              <a:rPr lang="fr-FR" sz="2800" dirty="0" smtClean="0"/>
              <a:t> and </a:t>
            </a:r>
            <a:r>
              <a:rPr lang="fr-FR" sz="2800" dirty="0" err="1" smtClean="0"/>
              <a:t>toys</a:t>
            </a:r>
            <a:r>
              <a:rPr lang="fr-FR" sz="2800" dirty="0" smtClean="0"/>
              <a:t> </a:t>
            </a:r>
            <a:endParaRPr lang="fr-FR" sz="2800" dirty="0"/>
          </a:p>
        </p:txBody>
      </p:sp>
      <p:sp>
        <p:nvSpPr>
          <p:cNvPr id="3" name="Espace réservé du contenu 2"/>
          <p:cNvSpPr>
            <a:spLocks noGrp="1"/>
          </p:cNvSpPr>
          <p:nvPr>
            <p:ph idx="1"/>
          </p:nvPr>
        </p:nvSpPr>
        <p:spPr/>
        <p:txBody>
          <a:bodyPr/>
          <a:lstStyle/>
          <a:p>
            <a:endParaRPr lang="fr-FR" dirty="0"/>
          </a:p>
        </p:txBody>
      </p:sp>
      <p:pic>
        <p:nvPicPr>
          <p:cNvPr id="2050" name="Picture 2" descr="G:\Photo Mali formation Blue Box\20170524_1136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07" y="1340768"/>
            <a:ext cx="7632848" cy="489654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Le logo Humanité et Inclusion représente une main ou un sourire, construit avec les initiales H et I." title="Logo Humanité et Inclusion"/>
          <p:cNvPicPr/>
          <p:nvPr/>
        </p:nvPicPr>
        <p:blipFill>
          <a:blip r:embed="rId4" cstate="print">
            <a:extLst>
              <a:ext uri="{28A0092B-C50C-407E-A947-70E740481C1C}">
                <a14:useLocalDpi xmlns:a14="http://schemas.microsoft.com/office/drawing/2010/main" val="0"/>
              </a:ext>
            </a:extLst>
          </a:blip>
          <a:stretch>
            <a:fillRect/>
          </a:stretch>
        </p:blipFill>
        <p:spPr bwMode="auto">
          <a:xfrm>
            <a:off x="439912" y="6176552"/>
            <a:ext cx="1035744" cy="612552"/>
          </a:xfrm>
          <a:prstGeom prst="rect">
            <a:avLst/>
          </a:prstGeom>
          <a:noFill/>
          <a:ln>
            <a:noFill/>
          </a:ln>
        </p:spPr>
      </p:pic>
    </p:spTree>
    <p:extLst>
      <p:ext uri="{BB962C8B-B14F-4D97-AF65-F5344CB8AC3E}">
        <p14:creationId xmlns:p14="http://schemas.microsoft.com/office/powerpoint/2010/main" val="4187907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41CC32-DBA9-4933-ADED-348BC29FB58B}" type="datetime1">
              <a:rPr lang="fr-BE" smtClean="0"/>
              <a:t>9/05/2018</a:t>
            </a:fld>
            <a:endParaRPr lang="fr-BE" dirty="0"/>
          </a:p>
        </p:txBody>
      </p:sp>
      <p:sp>
        <p:nvSpPr>
          <p:cNvPr id="3" name="Espace réservé du pied de page 2"/>
          <p:cNvSpPr>
            <a:spLocks noGrp="1"/>
          </p:cNvSpPr>
          <p:nvPr>
            <p:ph type="ftr" sz="quarter" idx="11"/>
          </p:nvPr>
        </p:nvSpPr>
        <p:spPr/>
        <p:txBody>
          <a:bodyPr/>
          <a:lstStyle/>
          <a:p>
            <a:endParaRPr lang="fr-BE" dirty="0"/>
          </a:p>
        </p:txBody>
      </p:sp>
      <p:pic>
        <p:nvPicPr>
          <p:cNvPr id="4" name="Picture 2" descr="G:\Photo Mali formation Blue Box\20170524_1110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71713"/>
            <a:ext cx="7916765" cy="532859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100304"/>
            <a:ext cx="1368152" cy="641063"/>
          </a:xfrm>
          <a:prstGeom prst="rect">
            <a:avLst/>
          </a:prstGeom>
          <a:noFill/>
          <a:ln>
            <a:noFill/>
          </a:ln>
        </p:spPr>
      </p:pic>
    </p:spTree>
    <p:extLst>
      <p:ext uri="{BB962C8B-B14F-4D97-AF65-F5344CB8AC3E}">
        <p14:creationId xmlns:p14="http://schemas.microsoft.com/office/powerpoint/2010/main" val="259506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848C1704-78A8-4DE8-AC89-7F8D8EA9EB4F}" type="datetime1">
              <a:rPr lang="fr-BE" smtClean="0"/>
              <a:t>9/05/2018</a:t>
            </a:fld>
            <a:endParaRPr lang="fr-BE" dirty="0"/>
          </a:p>
        </p:txBody>
      </p:sp>
      <p:sp>
        <p:nvSpPr>
          <p:cNvPr id="5" name="Espace réservé du pied de page 4"/>
          <p:cNvSpPr>
            <a:spLocks noGrp="1"/>
          </p:cNvSpPr>
          <p:nvPr>
            <p:ph type="ftr" sz="quarter" idx="11"/>
          </p:nvPr>
        </p:nvSpPr>
        <p:spPr/>
        <p:txBody>
          <a:bodyPr/>
          <a:lstStyle/>
          <a:p>
            <a:endParaRPr lang="fr-BE" dirty="0"/>
          </a:p>
        </p:txBody>
      </p:sp>
      <p:pic>
        <p:nvPicPr>
          <p:cNvPr id="6" name="Picture 2" descr="G:\Photo Mali formation Blue Box\20170524_1143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7776864" cy="552407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3704577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848C1704-78A8-4DE8-AC89-7F8D8EA9EB4F}" type="datetime1">
              <a:rPr lang="fr-BE" smtClean="0"/>
              <a:t>9/05/2018</a:t>
            </a:fld>
            <a:endParaRPr lang="fr-BE" dirty="0"/>
          </a:p>
        </p:txBody>
      </p:sp>
      <p:sp>
        <p:nvSpPr>
          <p:cNvPr id="5" name="Espace réservé du pied de page 4"/>
          <p:cNvSpPr>
            <a:spLocks noGrp="1"/>
          </p:cNvSpPr>
          <p:nvPr>
            <p:ph type="ftr" sz="quarter" idx="11"/>
          </p:nvPr>
        </p:nvSpPr>
        <p:spPr/>
        <p:txBody>
          <a:bodyPr/>
          <a:lstStyle/>
          <a:p>
            <a:endParaRPr lang="fr-BE" dirty="0"/>
          </a:p>
        </p:txBody>
      </p:sp>
      <p:pic>
        <p:nvPicPr>
          <p:cNvPr id="6" name="Picture 2" descr="C:\Users\uprehl\Desktop\Photo et vidéo HI Maradi\formation BB\photo\IMG_20170322_174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26992"/>
            <a:ext cx="7704856" cy="567375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17312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573016"/>
            <a:ext cx="1944216" cy="923330"/>
          </a:xfrm>
          <a:prstGeom prst="rect">
            <a:avLst/>
          </a:prstGeom>
          <a:noFill/>
          <a:ln>
            <a:solidFill>
              <a:schemeClr val="tx1"/>
            </a:solidFill>
          </a:ln>
        </p:spPr>
        <p:txBody>
          <a:bodyPr wrap="square" rtlCol="0">
            <a:spAutoFit/>
          </a:bodyPr>
          <a:lstStyle/>
          <a:p>
            <a:r>
              <a:rPr lang="fr-BE" dirty="0" smtClean="0"/>
              <a:t>Rehab </a:t>
            </a:r>
            <a:r>
              <a:rPr lang="fr-BE" dirty="0" err="1" smtClean="0"/>
              <a:t>Officers</a:t>
            </a:r>
            <a:r>
              <a:rPr lang="fr-BE" dirty="0" smtClean="0"/>
              <a:t>: training/supervision </a:t>
            </a:r>
            <a:endParaRPr lang="en-GB" dirty="0"/>
          </a:p>
        </p:txBody>
      </p:sp>
      <p:sp>
        <p:nvSpPr>
          <p:cNvPr id="4" name="TextBox 3"/>
          <p:cNvSpPr txBox="1"/>
          <p:nvPr/>
        </p:nvSpPr>
        <p:spPr>
          <a:xfrm>
            <a:off x="2699792" y="3573016"/>
            <a:ext cx="1944216" cy="2862322"/>
          </a:xfrm>
          <a:prstGeom prst="rect">
            <a:avLst/>
          </a:prstGeom>
          <a:noFill/>
          <a:ln>
            <a:solidFill>
              <a:schemeClr val="tx1"/>
            </a:solidFill>
          </a:ln>
        </p:spPr>
        <p:txBody>
          <a:bodyPr wrap="square" rtlCol="0">
            <a:spAutoFit/>
          </a:bodyPr>
          <a:lstStyle/>
          <a:p>
            <a:r>
              <a:rPr lang="fr-BE" dirty="0" smtClean="0"/>
              <a:t>Staff HI (profil in </a:t>
            </a:r>
            <a:r>
              <a:rPr lang="fr-BE" dirty="0" err="1" smtClean="0"/>
              <a:t>rehabilitation</a:t>
            </a:r>
            <a:r>
              <a:rPr lang="fr-BE" dirty="0" smtClean="0"/>
              <a:t> or </a:t>
            </a:r>
            <a:r>
              <a:rPr lang="fr-BE" dirty="0" err="1" smtClean="0"/>
              <a:t>other</a:t>
            </a:r>
            <a:r>
              <a:rPr lang="fr-BE" dirty="0" smtClean="0"/>
              <a:t> </a:t>
            </a:r>
            <a:r>
              <a:rPr lang="fr-BE" dirty="0" err="1" smtClean="0"/>
              <a:t>according</a:t>
            </a:r>
            <a:r>
              <a:rPr lang="fr-BE" dirty="0" smtClean="0"/>
              <a:t> to the </a:t>
            </a:r>
            <a:r>
              <a:rPr lang="fr-BE" dirty="0" err="1" smtClean="0"/>
              <a:t>context</a:t>
            </a:r>
            <a:r>
              <a:rPr lang="fr-BE" dirty="0" smtClean="0"/>
              <a:t>): training to </a:t>
            </a:r>
            <a:r>
              <a:rPr lang="fr-BE" dirty="0" err="1" smtClean="0"/>
              <a:t>community</a:t>
            </a:r>
            <a:r>
              <a:rPr lang="fr-BE" dirty="0" smtClean="0"/>
              <a:t> </a:t>
            </a:r>
            <a:r>
              <a:rPr lang="fr-BE" dirty="0" err="1" smtClean="0"/>
              <a:t>workers</a:t>
            </a:r>
            <a:r>
              <a:rPr lang="fr-BE" dirty="0" smtClean="0"/>
              <a:t>, direct supervision of the  </a:t>
            </a:r>
            <a:r>
              <a:rPr lang="fr-BE" dirty="0" err="1" smtClean="0"/>
              <a:t>community</a:t>
            </a:r>
            <a:r>
              <a:rPr lang="fr-BE" dirty="0" smtClean="0"/>
              <a:t> (</a:t>
            </a:r>
            <a:r>
              <a:rPr lang="fr-BE" dirty="0" err="1" smtClean="0"/>
              <a:t>health</a:t>
            </a:r>
            <a:r>
              <a:rPr lang="fr-BE" dirty="0" smtClean="0"/>
              <a:t>) </a:t>
            </a:r>
            <a:r>
              <a:rPr lang="fr-BE" dirty="0" err="1" smtClean="0"/>
              <a:t>workers</a:t>
            </a:r>
            <a:r>
              <a:rPr lang="fr-BE" dirty="0" smtClean="0"/>
              <a:t> </a:t>
            </a:r>
            <a:endParaRPr lang="en-GB" dirty="0"/>
          </a:p>
        </p:txBody>
      </p:sp>
      <p:sp>
        <p:nvSpPr>
          <p:cNvPr id="5" name="TextBox 4"/>
          <p:cNvSpPr txBox="1"/>
          <p:nvPr/>
        </p:nvSpPr>
        <p:spPr>
          <a:xfrm>
            <a:off x="5076056" y="3573016"/>
            <a:ext cx="1944216" cy="1754326"/>
          </a:xfrm>
          <a:prstGeom prst="rect">
            <a:avLst/>
          </a:prstGeom>
          <a:noFill/>
          <a:ln>
            <a:solidFill>
              <a:schemeClr val="tx1"/>
            </a:solidFill>
          </a:ln>
        </p:spPr>
        <p:txBody>
          <a:bodyPr wrap="square" rtlCol="0">
            <a:spAutoFit/>
          </a:bodyPr>
          <a:lstStyle/>
          <a:p>
            <a:r>
              <a:rPr lang="fr-BE" dirty="0" err="1" smtClean="0"/>
              <a:t>Community</a:t>
            </a:r>
            <a:r>
              <a:rPr lang="fr-BE" dirty="0" smtClean="0"/>
              <a:t> </a:t>
            </a:r>
            <a:r>
              <a:rPr lang="fr-BE" dirty="0" err="1" smtClean="0"/>
              <a:t>workers</a:t>
            </a:r>
            <a:r>
              <a:rPr lang="fr-BE" dirty="0" smtClean="0"/>
              <a:t>: direct intervention </a:t>
            </a:r>
            <a:r>
              <a:rPr lang="fr-BE" dirty="0" err="1" smtClean="0"/>
              <a:t>with</a:t>
            </a:r>
            <a:r>
              <a:rPr lang="fr-BE" dirty="0" smtClean="0"/>
              <a:t> the </a:t>
            </a:r>
            <a:r>
              <a:rPr lang="fr-BE" dirty="0" err="1" smtClean="0"/>
              <a:t>families</a:t>
            </a:r>
            <a:r>
              <a:rPr lang="fr-BE" dirty="0" smtClean="0"/>
              <a:t>: home visiting + group </a:t>
            </a:r>
            <a:r>
              <a:rPr lang="fr-BE" dirty="0" err="1" smtClean="0"/>
              <a:t>activities</a:t>
            </a:r>
            <a:endParaRPr lang="en-GB" dirty="0"/>
          </a:p>
        </p:txBody>
      </p:sp>
      <p:sp>
        <p:nvSpPr>
          <p:cNvPr id="6" name="Oval 5"/>
          <p:cNvSpPr/>
          <p:nvPr/>
        </p:nvSpPr>
        <p:spPr>
          <a:xfrm>
            <a:off x="7092280" y="4656989"/>
            <a:ext cx="1763688" cy="189470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solidFill>
                  <a:srgbClr val="0070C0"/>
                </a:solidFill>
              </a:rPr>
              <a:t>Other</a:t>
            </a:r>
            <a:r>
              <a:rPr lang="fr-BE" sz="1600" dirty="0" smtClean="0">
                <a:solidFill>
                  <a:srgbClr val="0070C0"/>
                </a:solidFill>
              </a:rPr>
              <a:t> </a:t>
            </a:r>
            <a:r>
              <a:rPr lang="fr-BE" sz="1600" dirty="0" err="1" smtClean="0">
                <a:solidFill>
                  <a:srgbClr val="0070C0"/>
                </a:solidFill>
              </a:rPr>
              <a:t>activities</a:t>
            </a:r>
            <a:r>
              <a:rPr lang="fr-BE" sz="1600" dirty="0" smtClean="0">
                <a:solidFill>
                  <a:srgbClr val="0070C0"/>
                </a:solidFill>
              </a:rPr>
              <a:t> and </a:t>
            </a:r>
            <a:r>
              <a:rPr lang="fr-BE" sz="1600" dirty="0" err="1" smtClean="0">
                <a:solidFill>
                  <a:srgbClr val="0070C0"/>
                </a:solidFill>
              </a:rPr>
              <a:t>tools</a:t>
            </a:r>
            <a:r>
              <a:rPr lang="fr-BE" sz="1600" dirty="0" smtClean="0">
                <a:solidFill>
                  <a:srgbClr val="0070C0"/>
                </a:solidFill>
              </a:rPr>
              <a:t> in the projet: </a:t>
            </a:r>
            <a:r>
              <a:rPr lang="fr-BE" sz="1600" dirty="0" err="1" smtClean="0">
                <a:solidFill>
                  <a:srgbClr val="0070C0"/>
                </a:solidFill>
              </a:rPr>
              <a:t>Toybox</a:t>
            </a:r>
            <a:r>
              <a:rPr lang="fr-BE" sz="1600" dirty="0" smtClean="0">
                <a:solidFill>
                  <a:srgbClr val="0070C0"/>
                </a:solidFill>
              </a:rPr>
              <a:t>, SCOPEO Kids</a:t>
            </a:r>
            <a:endParaRPr lang="en-GB" sz="1600" dirty="0">
              <a:solidFill>
                <a:srgbClr val="0070C0"/>
              </a:solidFill>
            </a:endParaRPr>
          </a:p>
        </p:txBody>
      </p:sp>
      <p:sp>
        <p:nvSpPr>
          <p:cNvPr id="7" name="Oval 6"/>
          <p:cNvSpPr/>
          <p:nvPr/>
        </p:nvSpPr>
        <p:spPr>
          <a:xfrm>
            <a:off x="395536" y="2204864"/>
            <a:ext cx="1800200" cy="86409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err="1" smtClean="0">
                <a:solidFill>
                  <a:schemeClr val="accent1"/>
                </a:solidFill>
              </a:rPr>
              <a:t>Presentation</a:t>
            </a:r>
            <a:r>
              <a:rPr lang="fr-BE" sz="1600" b="1" dirty="0" smtClean="0">
                <a:solidFill>
                  <a:schemeClr val="accent1"/>
                </a:solidFill>
              </a:rPr>
              <a:t> and TOT by TA Rehab </a:t>
            </a:r>
            <a:endParaRPr lang="en-GB" sz="1600" b="1" dirty="0">
              <a:solidFill>
                <a:schemeClr val="accent1"/>
              </a:solidFill>
            </a:endParaRPr>
          </a:p>
        </p:txBody>
      </p:sp>
      <p:cxnSp>
        <p:nvCxnSpPr>
          <p:cNvPr id="9" name="Straight Arrow Connector 8"/>
          <p:cNvCxnSpPr/>
          <p:nvPr/>
        </p:nvCxnSpPr>
        <p:spPr>
          <a:xfrm>
            <a:off x="1547664" y="3068960"/>
            <a:ext cx="0" cy="50405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5"/>
          </p:cNvCxnSpPr>
          <p:nvPr/>
        </p:nvCxnSpPr>
        <p:spPr>
          <a:xfrm>
            <a:off x="1932103" y="2942416"/>
            <a:ext cx="1631785" cy="5585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flipV="1">
            <a:off x="4644008" y="4865689"/>
            <a:ext cx="432048" cy="138488"/>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2756" y="1164550"/>
            <a:ext cx="1728192" cy="86409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Translation of the </a:t>
            </a:r>
            <a:r>
              <a:rPr lang="fr-BE" dirty="0" err="1" smtClean="0">
                <a:solidFill>
                  <a:schemeClr val="tx1"/>
                </a:solidFill>
              </a:rPr>
              <a:t>tool</a:t>
            </a:r>
            <a:endParaRPr lang="en-GB" dirty="0">
              <a:solidFill>
                <a:schemeClr val="tx1"/>
              </a:solidFill>
            </a:endParaRPr>
          </a:p>
        </p:txBody>
      </p:sp>
      <p:sp>
        <p:nvSpPr>
          <p:cNvPr id="16" name="TextBox 15"/>
          <p:cNvSpPr txBox="1"/>
          <p:nvPr/>
        </p:nvSpPr>
        <p:spPr>
          <a:xfrm>
            <a:off x="611560" y="332656"/>
            <a:ext cx="7362564" cy="830997"/>
          </a:xfrm>
          <a:prstGeom prst="rect">
            <a:avLst/>
          </a:prstGeom>
          <a:noFill/>
        </p:spPr>
        <p:txBody>
          <a:bodyPr wrap="square" rtlCol="0">
            <a:spAutoFit/>
          </a:bodyPr>
          <a:lstStyle/>
          <a:p>
            <a:r>
              <a:rPr lang="fr-BE" sz="2400" b="1" dirty="0" smtClean="0"/>
              <a:t>Possible model on how to </a:t>
            </a:r>
            <a:r>
              <a:rPr lang="fr-BE" sz="2400" b="1" dirty="0" err="1" smtClean="0"/>
              <a:t>implement</a:t>
            </a:r>
            <a:r>
              <a:rPr lang="fr-BE" sz="2400" b="1" dirty="0" smtClean="0"/>
              <a:t> </a:t>
            </a:r>
            <a:r>
              <a:rPr lang="fr-BE" sz="2400" b="1" dirty="0" err="1" smtClean="0"/>
              <a:t>this</a:t>
            </a:r>
            <a:r>
              <a:rPr lang="fr-BE" sz="2400" b="1" dirty="0" smtClean="0"/>
              <a:t> </a:t>
            </a:r>
            <a:r>
              <a:rPr lang="fr-BE" sz="2400" b="1" dirty="0" err="1" smtClean="0"/>
              <a:t>tool</a:t>
            </a:r>
            <a:r>
              <a:rPr lang="fr-BE" sz="2400" b="1" dirty="0" smtClean="0"/>
              <a:t> in </a:t>
            </a:r>
            <a:r>
              <a:rPr lang="fr-BE" sz="2400" b="1" dirty="0" err="1" smtClean="0"/>
              <a:t>community</a:t>
            </a:r>
            <a:r>
              <a:rPr lang="fr-BE" sz="2400" b="1" dirty="0" smtClean="0"/>
              <a:t> </a:t>
            </a:r>
            <a:r>
              <a:rPr lang="fr-BE" sz="2400" b="1" dirty="0" err="1" smtClean="0"/>
              <a:t>activities</a:t>
            </a:r>
            <a:r>
              <a:rPr lang="fr-BE" sz="2400" b="1" dirty="0" smtClean="0"/>
              <a:t>:</a:t>
            </a:r>
            <a:endParaRPr lang="en-GB" sz="2400" b="1" dirty="0"/>
          </a:p>
        </p:txBody>
      </p:sp>
      <p:sp>
        <p:nvSpPr>
          <p:cNvPr id="19" name="Oval 18"/>
          <p:cNvSpPr/>
          <p:nvPr/>
        </p:nvSpPr>
        <p:spPr>
          <a:xfrm>
            <a:off x="6616391" y="1899534"/>
            <a:ext cx="1800200" cy="140035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solidFill>
                  <a:schemeClr val="accent2"/>
                </a:solidFill>
              </a:rPr>
              <a:t>Study</a:t>
            </a:r>
            <a:r>
              <a:rPr lang="fr-BE" sz="1600" dirty="0" smtClean="0">
                <a:solidFill>
                  <a:schemeClr val="accent2"/>
                </a:solidFill>
              </a:rPr>
              <a:t> to </a:t>
            </a:r>
            <a:r>
              <a:rPr lang="fr-BE" sz="1600" dirty="0" err="1" smtClean="0">
                <a:solidFill>
                  <a:schemeClr val="accent2"/>
                </a:solidFill>
              </a:rPr>
              <a:t>measure</a:t>
            </a:r>
            <a:r>
              <a:rPr lang="fr-BE" sz="1600" dirty="0" smtClean="0">
                <a:solidFill>
                  <a:schemeClr val="accent2"/>
                </a:solidFill>
              </a:rPr>
              <a:t> the impact of </a:t>
            </a:r>
            <a:r>
              <a:rPr lang="fr-BE" sz="1600" dirty="0" err="1" smtClean="0">
                <a:solidFill>
                  <a:schemeClr val="accent2"/>
                </a:solidFill>
              </a:rPr>
              <a:t>this</a:t>
            </a:r>
            <a:r>
              <a:rPr lang="fr-BE" sz="1600" dirty="0" smtClean="0">
                <a:solidFill>
                  <a:schemeClr val="accent2"/>
                </a:solidFill>
              </a:rPr>
              <a:t> </a:t>
            </a:r>
            <a:r>
              <a:rPr lang="fr-BE" sz="1600" dirty="0" err="1" smtClean="0">
                <a:solidFill>
                  <a:schemeClr val="accent2"/>
                </a:solidFill>
              </a:rPr>
              <a:t>tool</a:t>
            </a:r>
            <a:endParaRPr lang="en-GB" sz="1600" dirty="0">
              <a:solidFill>
                <a:schemeClr val="accent2"/>
              </a:solidFill>
            </a:endParaRPr>
          </a:p>
        </p:txBody>
      </p:sp>
      <p:pic>
        <p:nvPicPr>
          <p:cNvPr id="14" name="Image 13"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45151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548681"/>
            <a:ext cx="7908118" cy="2523768"/>
          </a:xfrm>
          <a:prstGeom prst="rect">
            <a:avLst/>
          </a:prstGeom>
          <a:noFill/>
        </p:spPr>
        <p:txBody>
          <a:bodyPr wrap="square" rtlCol="0">
            <a:spAutoFit/>
          </a:bodyPr>
          <a:lstStyle/>
          <a:p>
            <a:endParaRPr lang="fr-BE" dirty="0" smtClean="0"/>
          </a:p>
          <a:p>
            <a:r>
              <a:rPr lang="en-US" sz="2800" b="1" dirty="0"/>
              <a:t>ECD</a:t>
            </a:r>
            <a:r>
              <a:rPr lang="en-US" sz="2800" dirty="0"/>
              <a:t>: a growing field in Global Health and </a:t>
            </a:r>
            <a:r>
              <a:rPr lang="en-US" sz="2800" dirty="0" smtClean="0"/>
              <a:t>Development, SDG 3</a:t>
            </a:r>
            <a:endParaRPr lang="en-US" sz="2800" dirty="0"/>
          </a:p>
          <a:p>
            <a:r>
              <a:rPr lang="en-US" sz="2800" dirty="0"/>
              <a:t>Decrease in infant mortality: change of priorities?</a:t>
            </a:r>
          </a:p>
          <a:p>
            <a:r>
              <a:rPr lang="en-US" sz="2800" b="1" dirty="0"/>
              <a:t>Window of opportunity 0-3 years: Neo-plasticity / Dependent on experience</a:t>
            </a:r>
            <a:r>
              <a:rPr lang="en-US" sz="2800" dirty="0"/>
              <a:t> / Impact for life</a:t>
            </a:r>
            <a:endParaRPr lang="fr-BE" sz="2800" dirty="0"/>
          </a:p>
        </p:txBody>
      </p:sp>
      <p:sp>
        <p:nvSpPr>
          <p:cNvPr id="2" name="TextBox 1"/>
          <p:cNvSpPr txBox="1"/>
          <p:nvPr/>
        </p:nvSpPr>
        <p:spPr>
          <a:xfrm>
            <a:off x="4139952" y="4365110"/>
            <a:ext cx="4608512" cy="1477328"/>
          </a:xfrm>
          <a:prstGeom prst="rect">
            <a:avLst/>
          </a:prstGeom>
          <a:solidFill>
            <a:schemeClr val="bg1"/>
          </a:solidFill>
        </p:spPr>
        <p:txBody>
          <a:bodyPr wrap="square" rtlCol="0">
            <a:spAutoFit/>
          </a:bodyPr>
          <a:lstStyle/>
          <a:p>
            <a:r>
              <a:rPr lang="en-US" i="1" dirty="0" smtClean="0"/>
              <a:t>« </a:t>
            </a:r>
            <a:r>
              <a:rPr lang="en-US" i="1" dirty="0"/>
              <a:t>Child mortality has decreased by almost 50%. However, many of the children who survive do not prosper, with more than 200 million under-5 children at risk who will not reach their potential for development. " The Lancet 2007</a:t>
            </a:r>
            <a:endParaRPr lang="en-US" sz="12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01008"/>
            <a:ext cx="3011351" cy="207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e logo Humanité et Inclusion représente une main ou un sourire, construit avec les initiales H et I." title="Logo Humanité et Inclusion"/>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6109220"/>
            <a:ext cx="1368152" cy="733852"/>
          </a:xfrm>
          <a:prstGeom prst="rect">
            <a:avLst/>
          </a:prstGeom>
          <a:noFill/>
          <a:ln>
            <a:noFill/>
          </a:ln>
        </p:spPr>
      </p:pic>
    </p:spTree>
    <p:extLst>
      <p:ext uri="{BB962C8B-B14F-4D97-AF65-F5344CB8AC3E}">
        <p14:creationId xmlns:p14="http://schemas.microsoft.com/office/powerpoint/2010/main" val="1402542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79503-D036-4BC6-8AB8-C368F50BBB27}" type="datetime1">
              <a:rPr lang="en-GB" smtClean="0"/>
              <a:t>09/05/2018</a:t>
            </a:fld>
            <a:endParaRPr lang="en-GB"/>
          </a:p>
        </p:txBody>
      </p:sp>
      <p:sp>
        <p:nvSpPr>
          <p:cNvPr id="3" name="TextBox 2"/>
          <p:cNvSpPr txBox="1"/>
          <p:nvPr/>
        </p:nvSpPr>
        <p:spPr>
          <a:xfrm>
            <a:off x="755576" y="764704"/>
            <a:ext cx="7848872" cy="5632311"/>
          </a:xfrm>
          <a:prstGeom prst="rect">
            <a:avLst/>
          </a:prstGeom>
          <a:noFill/>
        </p:spPr>
        <p:txBody>
          <a:bodyPr wrap="square" rtlCol="0">
            <a:spAutoFit/>
          </a:bodyPr>
          <a:lstStyle/>
          <a:p>
            <a:endParaRPr lang="en-US" sz="2400" b="1" dirty="0" smtClean="0"/>
          </a:p>
          <a:p>
            <a:r>
              <a:rPr lang="en-US" sz="2400" b="1" dirty="0" smtClean="0"/>
              <a:t>Using the Blue Box as part of an Early childhood development program should be accompanied by:</a:t>
            </a:r>
          </a:p>
          <a:p>
            <a:endParaRPr lang="en-US" sz="2400" b="1" dirty="0" smtClean="0"/>
          </a:p>
          <a:p>
            <a:endParaRPr lang="en-US" sz="2400" b="1" dirty="0"/>
          </a:p>
          <a:p>
            <a:pPr marL="285750" indent="-285750">
              <a:buFont typeface="Arial" panose="020B0604020202020204" pitchFamily="34" charset="0"/>
              <a:buChar char="•"/>
            </a:pPr>
            <a:r>
              <a:rPr lang="en-US" sz="2400" dirty="0" smtClean="0"/>
              <a:t>Family-capacity building practices: parenting groups and psychosocial support to parents.</a:t>
            </a:r>
          </a:p>
          <a:p>
            <a:pPr marL="285750" indent="-285750">
              <a:buFont typeface="Arial" panose="020B0604020202020204" pitchFamily="34" charset="0"/>
              <a:buChar char="•"/>
            </a:pPr>
            <a:r>
              <a:rPr lang="en-US" sz="2400" dirty="0" smtClean="0"/>
              <a:t>Workshops such as: making toys with local resources, or promoting development with typical games and songs.</a:t>
            </a:r>
          </a:p>
          <a:p>
            <a:pPr marL="285750" indent="-285750">
              <a:buFont typeface="Arial" panose="020B0604020202020204" pitchFamily="34" charset="0"/>
              <a:buChar char="•"/>
            </a:pPr>
            <a:r>
              <a:rPr lang="en-US" sz="2400" dirty="0" smtClean="0"/>
              <a:t>Links with and referrals to specific services as needed.</a:t>
            </a:r>
          </a:p>
          <a:p>
            <a:pPr marL="285750" indent="-285750">
              <a:buFont typeface="Arial" panose="020B0604020202020204" pitchFamily="34" charset="0"/>
              <a:buChar char="•"/>
            </a:pPr>
            <a:r>
              <a:rPr lang="en-US" sz="2400" dirty="0" smtClean="0"/>
              <a:t>Community activities (such as inclusive early childhood center or play center).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a:p>
        </p:txBody>
      </p:sp>
      <p:pic>
        <p:nvPicPr>
          <p:cNvPr id="4" name="Image 3"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1468132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Additional support equipment</a:t>
            </a:r>
            <a:endParaRPr lang="fr-FR" dirty="0"/>
          </a:p>
        </p:txBody>
      </p:sp>
      <p:pic>
        <p:nvPicPr>
          <p:cNvPr id="4" name="Espace réservé du contenu 3"/>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352" y="1695946"/>
            <a:ext cx="2200275" cy="2076450"/>
          </a:xfrm>
          <a:prstGeom prst="rect">
            <a:avLst/>
          </a:prstGeom>
        </p:spPr>
      </p:pic>
      <p:pic>
        <p:nvPicPr>
          <p:cNvPr id="5" name="Image 4"/>
          <p:cNvPicPr/>
          <p:nvPr/>
        </p:nvPicPr>
        <p:blipFill>
          <a:blip r:embed="rId4" cstate="print">
            <a:clrChange>
              <a:clrFrom>
                <a:srgbClr val="262A29"/>
              </a:clrFrom>
              <a:clrTo>
                <a:srgbClr val="262A29">
                  <a:alpha val="0"/>
                </a:srgbClr>
              </a:clrTo>
            </a:clrChange>
            <a:extLst>
              <a:ext uri="{28A0092B-C50C-407E-A947-70E740481C1C}">
                <a14:useLocalDpi xmlns:a14="http://schemas.microsoft.com/office/drawing/2010/main" val="0"/>
              </a:ext>
            </a:extLst>
          </a:blip>
          <a:stretch>
            <a:fillRect/>
          </a:stretch>
        </p:blipFill>
        <p:spPr>
          <a:xfrm>
            <a:off x="6020486" y="4718760"/>
            <a:ext cx="2088232" cy="1218625"/>
          </a:xfrm>
          <a:prstGeom prst="rect">
            <a:avLst/>
          </a:prstGeom>
        </p:spPr>
      </p:pic>
      <p:pic>
        <p:nvPicPr>
          <p:cNvPr id="6" name="Image 5"/>
          <p:cNvPicPr/>
          <p:nvPr/>
        </p:nvPicPr>
        <p:blipFill rotWithShape="1">
          <a:blip r:embed="rId5" cstate="print">
            <a:clrChange>
              <a:clrFrom>
                <a:srgbClr val="353349"/>
              </a:clrFrom>
              <a:clrTo>
                <a:srgbClr val="353349">
                  <a:alpha val="0"/>
                </a:srgbClr>
              </a:clrTo>
            </a:clrChange>
            <a:extLst>
              <a:ext uri="{28A0092B-C50C-407E-A947-70E740481C1C}">
                <a14:useLocalDpi xmlns:a14="http://schemas.microsoft.com/office/drawing/2010/main" val="0"/>
              </a:ext>
            </a:extLst>
          </a:blip>
          <a:srcRect l="20247" t="6666" r="48050" b="56182"/>
          <a:stretch/>
        </p:blipFill>
        <p:spPr bwMode="auto">
          <a:xfrm>
            <a:off x="1297066" y="1787564"/>
            <a:ext cx="2215123" cy="2014742"/>
          </a:xfrm>
          <a:prstGeom prst="rect">
            <a:avLst/>
          </a:prstGeom>
          <a:ln>
            <a:noFill/>
          </a:ln>
          <a:extLst>
            <a:ext uri="{53640926-AAD7-44D8-BBD7-CCE9431645EC}">
              <a14:shadowObscured xmlns:a14="http://schemas.microsoft.com/office/drawing/2010/main"/>
            </a:ext>
          </a:extLst>
        </p:spPr>
      </p:pic>
      <p:pic>
        <p:nvPicPr>
          <p:cNvPr id="7"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1587382" y="4685015"/>
            <a:ext cx="1634490" cy="1509395"/>
          </a:xfrm>
          <a:prstGeom prst="rect">
            <a:avLst/>
          </a:prstGeom>
          <a:noFill/>
          <a:ln w="9525" cmpd="sng">
            <a:solidFill>
              <a:srgbClr val="000000"/>
            </a:solidFill>
            <a:miter lim="800000"/>
            <a:headEnd/>
            <a:tailEnd/>
          </a:ln>
          <a:effectLst/>
        </p:spPr>
      </p:pic>
      <p:pic>
        <p:nvPicPr>
          <p:cNvPr id="8" name="Image 7" descr="Le logo Humanité et Inclusion représente une main ou un sourire, construit avec les initiales H et I." title="Logo Humanité et Inclusion"/>
          <p:cNvPicPr/>
          <p:nvPr/>
        </p:nvPicPr>
        <p:blipFill>
          <a:blip r:embed="rId7" cstate="print">
            <a:extLst>
              <a:ext uri="{28A0092B-C50C-407E-A947-70E740481C1C}">
                <a14:useLocalDpi xmlns:a14="http://schemas.microsoft.com/office/drawing/2010/main" val="0"/>
              </a:ext>
            </a:extLst>
          </a:blip>
          <a:stretch>
            <a:fillRect/>
          </a:stretch>
        </p:blipFill>
        <p:spPr bwMode="auto">
          <a:xfrm>
            <a:off x="539552" y="6007516"/>
            <a:ext cx="1368152" cy="733852"/>
          </a:xfrm>
          <a:prstGeom prst="rect">
            <a:avLst/>
          </a:prstGeom>
          <a:noFill/>
          <a:ln>
            <a:noFill/>
          </a:ln>
        </p:spPr>
      </p:pic>
    </p:spTree>
    <p:extLst>
      <p:ext uri="{BB962C8B-B14F-4D97-AF65-F5344CB8AC3E}">
        <p14:creationId xmlns:p14="http://schemas.microsoft.com/office/powerpoint/2010/main" val="220773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Examples of materials and toys</a:t>
            </a:r>
            <a:endParaRPr lang="fr-FR" dirty="0"/>
          </a:p>
        </p:txBody>
      </p:sp>
      <p:pic>
        <p:nvPicPr>
          <p:cNvPr id="4" name="Espace réservé du contenu 3" descr="livre sensoriel de l'enfant: "/>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611560" y="1700808"/>
            <a:ext cx="1619250" cy="1285875"/>
          </a:xfrm>
          <a:prstGeom prst="rect">
            <a:avLst/>
          </a:prstGeom>
          <a:noFill/>
          <a:ln>
            <a:noFill/>
          </a:ln>
        </p:spPr>
      </p:pic>
      <p:pic>
        <p:nvPicPr>
          <p:cNvPr id="5" name="Image 4" descr="Résultat de recherche d'images pour &quot;bacde stimulation sensorielle&quot;"/>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774440" y="1589287"/>
            <a:ext cx="1595120" cy="2828290"/>
          </a:xfrm>
          <a:prstGeom prst="rect">
            <a:avLst/>
          </a:prstGeom>
          <a:noFill/>
          <a:ln>
            <a:noFill/>
          </a:ln>
        </p:spPr>
      </p:pic>
      <p:pic>
        <p:nvPicPr>
          <p:cNvPr id="6" name="Image 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3329888"/>
            <a:ext cx="1319530" cy="1554480"/>
          </a:xfrm>
          <a:prstGeom prst="rect">
            <a:avLst/>
          </a:prstGeom>
          <a:noFill/>
          <a:ln>
            <a:noFill/>
          </a:ln>
        </p:spPr>
      </p:pic>
      <p:pic>
        <p:nvPicPr>
          <p:cNvPr id="7" name="Image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8549" y="1589287"/>
            <a:ext cx="1691129" cy="1977152"/>
          </a:xfrm>
          <a:prstGeom prst="rect">
            <a:avLst/>
          </a:prstGeom>
          <a:noFill/>
          <a:ln>
            <a:noFill/>
          </a:ln>
        </p:spPr>
      </p:pic>
      <p:pic>
        <p:nvPicPr>
          <p:cNvPr id="8" name="Image 7"/>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2025" y="4695324"/>
            <a:ext cx="1860927" cy="1661284"/>
          </a:xfrm>
          <a:prstGeom prst="rect">
            <a:avLst/>
          </a:prstGeom>
        </p:spPr>
      </p:pic>
      <p:pic>
        <p:nvPicPr>
          <p:cNvPr id="9" name="Picture 6" descr="Resultado de imagen de rattles do it yourself"/>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23684" y="4653136"/>
            <a:ext cx="1501512" cy="1872042"/>
          </a:xfrm>
          <a:prstGeom prst="rect">
            <a:avLst/>
          </a:prstGeom>
          <a:noFill/>
          <a:ln>
            <a:noFill/>
          </a:ln>
        </p:spPr>
      </p:pic>
      <p:pic>
        <p:nvPicPr>
          <p:cNvPr id="10" name="Image 9"/>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84" y="5111162"/>
            <a:ext cx="1572895" cy="1414016"/>
          </a:xfrm>
          <a:prstGeom prst="rect">
            <a:avLst/>
          </a:prstGeom>
        </p:spPr>
      </p:pic>
      <p:pic>
        <p:nvPicPr>
          <p:cNvPr id="11" name="Image 10" descr="Le logo Humanité et Inclusion représente une main ou un sourire, construit avec les initiales H et I." title="Logo Humanité et Inclusion"/>
          <p:cNvPicPr/>
          <p:nvPr/>
        </p:nvPicPr>
        <p:blipFill>
          <a:blip r:embed="rId12" cstate="print">
            <a:extLst>
              <a:ext uri="{28A0092B-C50C-407E-A947-70E740481C1C}">
                <a14:useLocalDpi xmlns:a14="http://schemas.microsoft.com/office/drawing/2010/main" val="0"/>
              </a:ext>
            </a:extLst>
          </a:blip>
          <a:stretch>
            <a:fillRect/>
          </a:stretch>
        </p:blipFill>
        <p:spPr bwMode="auto">
          <a:xfrm>
            <a:off x="539552" y="6093296"/>
            <a:ext cx="936104" cy="648072"/>
          </a:xfrm>
          <a:prstGeom prst="rect">
            <a:avLst/>
          </a:prstGeom>
          <a:noFill/>
          <a:ln>
            <a:noFill/>
          </a:ln>
        </p:spPr>
      </p:pic>
    </p:spTree>
    <p:extLst>
      <p:ext uri="{BB962C8B-B14F-4D97-AF65-F5344CB8AC3E}">
        <p14:creationId xmlns:p14="http://schemas.microsoft.com/office/powerpoint/2010/main" val="2987714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1"/>
            <a:ext cx="7772400" cy="720080"/>
          </a:xfrm>
        </p:spPr>
        <p:txBody>
          <a:bodyPr>
            <a:normAutofit/>
          </a:bodyPr>
          <a:lstStyle/>
          <a:p>
            <a:r>
              <a:rPr lang="fr-BE" sz="3600" dirty="0" err="1" smtClean="0">
                <a:latin typeface="Berlin Sans FB" panose="020E0602020502020306" pitchFamily="34" charset="0"/>
              </a:rPr>
              <a:t>Finally</a:t>
            </a:r>
            <a:r>
              <a:rPr lang="fr-BE" sz="3600" dirty="0" smtClean="0">
                <a:latin typeface="Berlin Sans FB" panose="020E0602020502020306" pitchFamily="34" charset="0"/>
              </a:rPr>
              <a:t>…</a:t>
            </a:r>
            <a:r>
              <a:rPr lang="fr-BE" sz="3600" dirty="0" err="1" smtClean="0">
                <a:latin typeface="Berlin Sans FB" panose="020E0602020502020306" pitchFamily="34" charset="0"/>
              </a:rPr>
              <a:t>disability</a:t>
            </a:r>
            <a:endParaRPr lang="fr-BE" sz="3600" dirty="0">
              <a:latin typeface="Berlin Sans FB" panose="020E0602020502020306" pitchFamily="34" charset="0"/>
            </a:endParaRPr>
          </a:p>
        </p:txBody>
      </p:sp>
      <p:sp>
        <p:nvSpPr>
          <p:cNvPr id="4" name="Date Placeholder 3"/>
          <p:cNvSpPr>
            <a:spLocks noGrp="1"/>
          </p:cNvSpPr>
          <p:nvPr>
            <p:ph type="dt" sz="half" idx="10"/>
          </p:nvPr>
        </p:nvSpPr>
        <p:spPr/>
        <p:txBody>
          <a:bodyPr/>
          <a:lstStyle/>
          <a:p>
            <a:fld id="{7584B6A7-1572-4618-8518-29D7B007CAD5}" type="datetime1">
              <a:rPr lang="fr-BE"/>
              <a:pPr/>
              <a:t>9/05/2018</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TextBox 5"/>
          <p:cNvSpPr txBox="1"/>
          <p:nvPr/>
        </p:nvSpPr>
        <p:spPr>
          <a:xfrm>
            <a:off x="899592" y="4293096"/>
            <a:ext cx="6336704" cy="1938992"/>
          </a:xfrm>
          <a:prstGeom prst="rect">
            <a:avLst/>
          </a:prstGeom>
          <a:solidFill>
            <a:srgbClr val="FFFF99"/>
          </a:solidFill>
        </p:spPr>
        <p:txBody>
          <a:bodyPr wrap="square" rtlCol="0">
            <a:spAutoFit/>
          </a:bodyPr>
          <a:lstStyle/>
          <a:p>
            <a:r>
              <a:rPr lang="en-US" sz="2000" b="1" dirty="0" smtClean="0"/>
              <a:t>This tool that can be used for every child, with or without disability: this is the big challenge of the Blue Box. Making a “universal” tool allows it to be used in multiple contexts as a secondary or tertiary prevention tool, but important to note that children with complex disabilities will need extra intervention/ support.</a:t>
            </a:r>
            <a:endParaRPr lang="en-US" sz="2000" b="1" dirty="0"/>
          </a:p>
        </p:txBody>
      </p:sp>
      <p:sp>
        <p:nvSpPr>
          <p:cNvPr id="7" name="TextBox 6"/>
          <p:cNvSpPr txBox="1"/>
          <p:nvPr/>
        </p:nvSpPr>
        <p:spPr>
          <a:xfrm>
            <a:off x="691104" y="1412776"/>
            <a:ext cx="7841336" cy="2954655"/>
          </a:xfrm>
          <a:prstGeom prst="rect">
            <a:avLst/>
          </a:prstGeom>
          <a:noFill/>
        </p:spPr>
        <p:txBody>
          <a:bodyPr wrap="square" rtlCol="0">
            <a:spAutoFit/>
          </a:bodyPr>
          <a:lstStyle/>
          <a:p>
            <a:pPr lvl="0"/>
            <a:r>
              <a:rPr lang="en-US" sz="2400" b="1" i="1" dirty="0" smtClean="0">
                <a:solidFill>
                  <a:prstClr val="black"/>
                </a:solidFill>
              </a:rPr>
              <a:t>Not useful or even dangerous for children with multiple disabilities/ CP kids</a:t>
            </a:r>
          </a:p>
          <a:p>
            <a:pPr lvl="0"/>
            <a:r>
              <a:rPr lang="en-US" sz="2400" dirty="0" smtClean="0"/>
              <a:t>Some potentially dangerous activities have been removed. Resource list with specific resources on CP.  Recommendations on how to adapt the activities for different disabilities are at the back of the cards.</a:t>
            </a:r>
          </a:p>
          <a:p>
            <a:pPr marL="285750" indent="-285750">
              <a:buFont typeface="Arial" panose="020B0604020202020204" pitchFamily="34" charset="0"/>
              <a:buChar char="•"/>
            </a:pPr>
            <a:endParaRPr lang="en-US" sz="2400" i="1" dirty="0" smtClean="0"/>
          </a:p>
          <a:p>
            <a:pPr marL="285750" indent="-285750">
              <a:buFont typeface="Arial" panose="020B0604020202020204" pitchFamily="34" charset="0"/>
              <a:buChar char="•"/>
            </a:pPr>
            <a:endParaRPr lang="en-US" b="1" i="1"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96" y="3645024"/>
            <a:ext cx="431999"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917" y="3641710"/>
            <a:ext cx="436320" cy="432000"/>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237" y="3645024"/>
            <a:ext cx="424074"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descr="Le logo Humanité et Inclusion représente une main ou un sourire, construit avec les initiales H et I." title="Logo Humanité et Inclusion"/>
          <p:cNvPicPr/>
          <p:nvPr/>
        </p:nvPicPr>
        <p:blipFill>
          <a:blip r:embed="rId5" cstate="print">
            <a:extLst>
              <a:ext uri="{28A0092B-C50C-407E-A947-70E740481C1C}">
                <a14:useLocalDpi xmlns:a14="http://schemas.microsoft.com/office/drawing/2010/main" val="0"/>
              </a:ext>
            </a:extLst>
          </a:blip>
          <a:stretch>
            <a:fillRect/>
          </a:stretch>
        </p:blipFill>
        <p:spPr bwMode="auto">
          <a:xfrm>
            <a:off x="363300" y="6165304"/>
            <a:ext cx="1184364" cy="604842"/>
          </a:xfrm>
          <a:prstGeom prst="rect">
            <a:avLst/>
          </a:prstGeom>
          <a:noFill/>
          <a:ln>
            <a:noFill/>
          </a:ln>
        </p:spPr>
      </p:pic>
    </p:spTree>
    <p:extLst>
      <p:ext uri="{BB962C8B-B14F-4D97-AF65-F5344CB8AC3E}">
        <p14:creationId xmlns:p14="http://schemas.microsoft.com/office/powerpoint/2010/main" val="2499508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01880"/>
            <a:ext cx="373697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509120"/>
            <a:ext cx="2318747" cy="2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648860"/>
            <a:ext cx="18351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273674"/>
            <a:ext cx="14700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925" y="564976"/>
            <a:ext cx="2238549"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descr="Le logo Humanité et Inclusion représente une main ou un sourire, construit avec les initiales H et I." title="Logo Humanité et Inclusion"/>
          <p:cNvPicPr/>
          <p:nvPr/>
        </p:nvPicPr>
        <p:blipFill>
          <a:blip r:embed="rId8" cstate="print">
            <a:extLst>
              <a:ext uri="{28A0092B-C50C-407E-A947-70E740481C1C}">
                <a14:useLocalDpi xmlns:a14="http://schemas.microsoft.com/office/drawing/2010/main" val="0"/>
              </a:ext>
            </a:extLst>
          </a:blip>
          <a:stretch>
            <a:fillRect/>
          </a:stretch>
        </p:blipFill>
        <p:spPr bwMode="auto">
          <a:xfrm>
            <a:off x="439912" y="6055252"/>
            <a:ext cx="1368152" cy="733852"/>
          </a:xfrm>
          <a:prstGeom prst="rect">
            <a:avLst/>
          </a:prstGeom>
          <a:noFill/>
          <a:ln>
            <a:noFill/>
          </a:ln>
        </p:spPr>
      </p:pic>
    </p:spTree>
    <p:extLst>
      <p:ext uri="{BB962C8B-B14F-4D97-AF65-F5344CB8AC3E}">
        <p14:creationId xmlns:p14="http://schemas.microsoft.com/office/powerpoint/2010/main" val="120405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511" y="476672"/>
            <a:ext cx="7632848" cy="2062103"/>
          </a:xfrm>
          <a:prstGeom prst="rect">
            <a:avLst/>
          </a:prstGeom>
          <a:noFill/>
        </p:spPr>
        <p:txBody>
          <a:bodyPr wrap="square" rtlCol="0">
            <a:spAutoFit/>
          </a:bodyPr>
          <a:lstStyle/>
          <a:p>
            <a:pPr lvl="0" algn="just"/>
            <a:r>
              <a:rPr lang="en-US" sz="2800" b="1" dirty="0" smtClean="0">
                <a:solidFill>
                  <a:prstClr val="black"/>
                </a:solidFill>
                <a:latin typeface="Arial"/>
                <a:ea typeface="Batang" panose="02030600000101010101" pitchFamily="18" charset="-127"/>
                <a:cs typeface="Arial" panose="020B0604020202020204" pitchFamily="34" charset="0"/>
              </a:rPr>
              <a:t>Early Childhood Development: for which children?</a:t>
            </a:r>
            <a:endParaRPr lang="en-US" b="1" dirty="0" smtClean="0">
              <a:latin typeface="Arial" panose="020B0604020202020204" pitchFamily="34" charset="0"/>
              <a:ea typeface="Batang" panose="02030600000101010101" pitchFamily="18" charset="-127"/>
              <a:cs typeface="Arial" panose="020B0604020202020204" pitchFamily="34" charset="0"/>
            </a:endParaRPr>
          </a:p>
          <a:p>
            <a:pPr marL="285750" indent="-285750">
              <a:buFont typeface="Arial" panose="020B0604020202020204" pitchFamily="34" charset="0"/>
              <a:buChar char="•"/>
            </a:pPr>
            <a:endParaRPr lang="es-ES" b="1" dirty="0" smtClean="0">
              <a:latin typeface="Arial" panose="020B0604020202020204" pitchFamily="34" charset="0"/>
              <a:ea typeface="Batang" panose="02030600000101010101" pitchFamily="18" charset="-127"/>
              <a:cs typeface="Arial" panose="020B0604020202020204" pitchFamily="34" charset="0"/>
            </a:endParaRPr>
          </a:p>
          <a:p>
            <a:pPr marL="285750" indent="-285750">
              <a:buFont typeface="Arial" panose="020B0604020202020204" pitchFamily="34" charset="0"/>
              <a:buChar char="•"/>
            </a:pPr>
            <a:endParaRPr lang="es-ES" b="1" dirty="0" smtClean="0">
              <a:latin typeface="Arial" panose="020B0604020202020204" pitchFamily="34" charset="0"/>
              <a:ea typeface="Batang" panose="02030600000101010101" pitchFamily="18" charset="-127"/>
              <a:cs typeface="Arial" panose="020B0604020202020204" pitchFamily="34" charset="0"/>
            </a:endParaRPr>
          </a:p>
          <a:p>
            <a:endParaRPr lang="es-ES" dirty="0">
              <a:latin typeface="Batang" panose="02030600000101010101" pitchFamily="18" charset="-127"/>
              <a:ea typeface="Batang" panose="02030600000101010101" pitchFamily="18" charset="-127"/>
            </a:endParaRPr>
          </a:p>
          <a:p>
            <a:endParaRPr lang="es-ES" dirty="0">
              <a:latin typeface="Batang" panose="02030600000101010101" pitchFamily="18" charset="-127"/>
              <a:ea typeface="Batang" panose="02030600000101010101" pitchFamily="18" charset="-127"/>
            </a:endParaRPr>
          </a:p>
        </p:txBody>
      </p:sp>
      <p:sp>
        <p:nvSpPr>
          <p:cNvPr id="4" name="TextBox 3"/>
          <p:cNvSpPr txBox="1"/>
          <p:nvPr/>
        </p:nvSpPr>
        <p:spPr>
          <a:xfrm>
            <a:off x="467544" y="1466837"/>
            <a:ext cx="7632848" cy="5078313"/>
          </a:xfrm>
          <a:prstGeom prst="rect">
            <a:avLst/>
          </a:prstGeom>
          <a:noFill/>
        </p:spPr>
        <p:txBody>
          <a:bodyPr wrap="square" rtlCol="0">
            <a:spAutoFit/>
          </a:bodyPr>
          <a:lstStyle/>
          <a:p>
            <a:r>
              <a:rPr lang="en-US" b="1" dirty="0" smtClean="0">
                <a:latin typeface="+mj-lt"/>
              </a:rPr>
              <a:t>Children (between 0 and 3 years old) </a:t>
            </a:r>
            <a:r>
              <a:rPr lang="en-US" dirty="0" smtClean="0">
                <a:latin typeface="+mj-lt"/>
              </a:rPr>
              <a:t>whose development is delayed, atypical or are at risk of, for any of the following causes:</a:t>
            </a:r>
          </a:p>
          <a:p>
            <a:endParaRPr lang="en-US" dirty="0" smtClean="0">
              <a:latin typeface="+mj-lt"/>
            </a:endParaRPr>
          </a:p>
          <a:p>
            <a:pPr marL="285750" indent="-285750">
              <a:buFont typeface="Arial" panose="020B0604020202020204" pitchFamily="34" charset="0"/>
              <a:buChar char="•"/>
            </a:pPr>
            <a:r>
              <a:rPr lang="en-US" b="1" dirty="0" smtClean="0">
                <a:latin typeface="+mj-lt"/>
              </a:rPr>
              <a:t>Established risk:  </a:t>
            </a:r>
            <a:r>
              <a:rPr lang="en-US" dirty="0" smtClean="0">
                <a:latin typeface="+mj-lt"/>
              </a:rPr>
              <a:t>the child has a medical condition that normally </a:t>
            </a:r>
            <a:r>
              <a:rPr lang="en-US" b="1" dirty="0" smtClean="0">
                <a:latin typeface="+mj-lt"/>
              </a:rPr>
              <a:t>results in disability,</a:t>
            </a:r>
            <a:r>
              <a:rPr lang="en-US" dirty="0" smtClean="0">
                <a:latin typeface="+mj-lt"/>
              </a:rPr>
              <a:t> such as Down’s syndrome, Cerebral </a:t>
            </a:r>
            <a:r>
              <a:rPr lang="en-US" dirty="0">
                <a:latin typeface="+mj-lt"/>
              </a:rPr>
              <a:t>P</a:t>
            </a:r>
            <a:r>
              <a:rPr lang="en-US" dirty="0" smtClean="0">
                <a:latin typeface="+mj-lt"/>
              </a:rPr>
              <a:t>alsy, Spina </a:t>
            </a:r>
            <a:r>
              <a:rPr lang="en-US" dirty="0">
                <a:latin typeface="+mj-lt"/>
              </a:rPr>
              <a:t>B</a:t>
            </a:r>
            <a:r>
              <a:rPr lang="en-US" dirty="0" smtClean="0">
                <a:latin typeface="+mj-lt"/>
              </a:rPr>
              <a:t>ifida, congenital blindness, or others.</a:t>
            </a:r>
          </a:p>
          <a:p>
            <a:endParaRPr lang="en-US" dirty="0" smtClean="0">
              <a:latin typeface="+mj-lt"/>
            </a:endParaRPr>
          </a:p>
          <a:p>
            <a:pPr marL="285750" indent="-285750">
              <a:buFont typeface="Arial" panose="020B0604020202020204" pitchFamily="34" charset="0"/>
              <a:buChar char="•"/>
            </a:pPr>
            <a:r>
              <a:rPr lang="en-US" b="1" dirty="0" smtClean="0">
                <a:latin typeface="+mj-lt"/>
              </a:rPr>
              <a:t>Biological risk:  </a:t>
            </a:r>
            <a:r>
              <a:rPr lang="en-US" dirty="0" smtClean="0">
                <a:latin typeface="+mj-lt"/>
              </a:rPr>
              <a:t>the child shows or has experienced </a:t>
            </a:r>
            <a:r>
              <a:rPr lang="en-US" b="1" dirty="0" smtClean="0">
                <a:latin typeface="+mj-lt"/>
              </a:rPr>
              <a:t>medical problems </a:t>
            </a:r>
            <a:r>
              <a:rPr lang="en-US" dirty="0" smtClean="0">
                <a:latin typeface="+mj-lt"/>
              </a:rPr>
              <a:t>that do not necessarily lead to disability, but could eventually:  low birth weight, prematurity, </a:t>
            </a:r>
            <a:r>
              <a:rPr lang="en-US" b="1" dirty="0" smtClean="0">
                <a:latin typeface="+mj-lt"/>
              </a:rPr>
              <a:t>malnutrition.</a:t>
            </a:r>
          </a:p>
          <a:p>
            <a:endParaRPr lang="en-US" dirty="0" smtClean="0">
              <a:latin typeface="+mj-lt"/>
            </a:endParaRPr>
          </a:p>
          <a:p>
            <a:pPr marL="285750" indent="-285750">
              <a:buFont typeface="Arial" panose="020B0604020202020204" pitchFamily="34" charset="0"/>
              <a:buChar char="•"/>
            </a:pPr>
            <a:r>
              <a:rPr lang="en-US" b="1" dirty="0" smtClean="0">
                <a:latin typeface="+mj-lt"/>
              </a:rPr>
              <a:t>Environmental risk:  </a:t>
            </a:r>
            <a:r>
              <a:rPr lang="en-US" dirty="0" smtClean="0">
                <a:latin typeface="+mj-lt"/>
              </a:rPr>
              <a:t>children living in an environment that causes harm or </a:t>
            </a:r>
            <a:r>
              <a:rPr lang="en-US" b="1" dirty="0" smtClean="0">
                <a:latin typeface="+mj-lt"/>
              </a:rPr>
              <a:t>does not support their development</a:t>
            </a:r>
            <a:r>
              <a:rPr lang="en-US" dirty="0" smtClean="0">
                <a:latin typeface="+mj-lt"/>
              </a:rPr>
              <a:t>:  poverty, violence, abuse, war, forced displacement or other causes of </a:t>
            </a:r>
            <a:r>
              <a:rPr lang="en-US" b="1" dirty="0" smtClean="0">
                <a:latin typeface="+mj-lt"/>
              </a:rPr>
              <a:t>psychological distress.</a:t>
            </a:r>
          </a:p>
          <a:p>
            <a:endParaRPr lang="es-ES" b="1" dirty="0" smtClean="0">
              <a:latin typeface="+mj-lt"/>
            </a:endParaRPr>
          </a:p>
          <a:p>
            <a:endParaRPr lang="es-ES" dirty="0">
              <a:latin typeface="+mj-lt"/>
            </a:endParaRPr>
          </a:p>
          <a:p>
            <a:endParaRPr lang="es-ES" dirty="0" smtClean="0">
              <a:latin typeface="+mj-lt"/>
            </a:endParaRPr>
          </a:p>
          <a:p>
            <a:r>
              <a:rPr lang="es-ES" dirty="0" smtClean="0">
                <a:latin typeface="+mj-lt"/>
              </a:rPr>
              <a:t> </a:t>
            </a:r>
            <a:endParaRPr lang="es-ES" dirty="0">
              <a:latin typeface="+mj-lt"/>
            </a:endParaRPr>
          </a:p>
        </p:txBody>
      </p:sp>
      <p:sp>
        <p:nvSpPr>
          <p:cNvPr id="6" name="TextBox 5"/>
          <p:cNvSpPr txBox="1"/>
          <p:nvPr/>
        </p:nvSpPr>
        <p:spPr>
          <a:xfrm>
            <a:off x="6228184" y="2956501"/>
            <a:ext cx="2160240" cy="307777"/>
          </a:xfrm>
          <a:prstGeom prst="rect">
            <a:avLst/>
          </a:prstGeom>
          <a:solidFill>
            <a:srgbClr val="FF66FF"/>
          </a:solidFill>
          <a:ln>
            <a:solidFill>
              <a:schemeClr val="tx1"/>
            </a:solidFill>
          </a:ln>
        </p:spPr>
        <p:txBody>
          <a:bodyPr wrap="square" rtlCol="0">
            <a:spAutoFit/>
          </a:bodyPr>
          <a:lstStyle/>
          <a:p>
            <a:pPr algn="ctr"/>
            <a:r>
              <a:rPr lang="en-US" sz="1400" b="1" dirty="0" smtClean="0">
                <a:latin typeface="+mj-lt"/>
              </a:rPr>
              <a:t>Tertiary prevention</a:t>
            </a:r>
            <a:endParaRPr lang="en-US" sz="1400" b="1" dirty="0">
              <a:latin typeface="+mj-lt"/>
            </a:endParaRPr>
          </a:p>
        </p:txBody>
      </p:sp>
      <p:sp>
        <p:nvSpPr>
          <p:cNvPr id="7" name="TextBox 6"/>
          <p:cNvSpPr txBox="1"/>
          <p:nvPr/>
        </p:nvSpPr>
        <p:spPr>
          <a:xfrm>
            <a:off x="6228184" y="4048572"/>
            <a:ext cx="2160240" cy="307777"/>
          </a:xfrm>
          <a:prstGeom prst="rect">
            <a:avLst/>
          </a:prstGeom>
          <a:solidFill>
            <a:srgbClr val="FFFF00"/>
          </a:solidFill>
          <a:ln>
            <a:solidFill>
              <a:schemeClr val="tx1"/>
            </a:solidFill>
          </a:ln>
        </p:spPr>
        <p:txBody>
          <a:bodyPr wrap="square" rtlCol="0">
            <a:spAutoFit/>
          </a:bodyPr>
          <a:lstStyle/>
          <a:p>
            <a:pPr algn="ctr"/>
            <a:r>
              <a:rPr lang="en-US" sz="1400" b="1" dirty="0" smtClean="0">
                <a:latin typeface="+mj-lt"/>
              </a:rPr>
              <a:t>Secondary prevention</a:t>
            </a:r>
            <a:endParaRPr lang="en-US" sz="1400" b="1" dirty="0">
              <a:latin typeface="+mj-lt"/>
            </a:endParaRPr>
          </a:p>
        </p:txBody>
      </p:sp>
      <p:sp>
        <p:nvSpPr>
          <p:cNvPr id="8" name="TextBox 7"/>
          <p:cNvSpPr txBox="1"/>
          <p:nvPr/>
        </p:nvSpPr>
        <p:spPr>
          <a:xfrm>
            <a:off x="6228184" y="5373216"/>
            <a:ext cx="2160240" cy="307777"/>
          </a:xfrm>
          <a:prstGeom prst="rect">
            <a:avLst/>
          </a:prstGeom>
          <a:solidFill>
            <a:srgbClr val="66FF66"/>
          </a:solidFill>
          <a:ln>
            <a:solidFill>
              <a:schemeClr val="tx1"/>
            </a:solidFill>
          </a:ln>
        </p:spPr>
        <p:txBody>
          <a:bodyPr wrap="square" rtlCol="0">
            <a:spAutoFit/>
          </a:bodyPr>
          <a:lstStyle/>
          <a:p>
            <a:pPr algn="ctr"/>
            <a:r>
              <a:rPr lang="en-US" sz="1400" b="1" dirty="0" smtClean="0">
                <a:latin typeface="+mj-lt"/>
              </a:rPr>
              <a:t>Primary prevention</a:t>
            </a:r>
            <a:endParaRPr lang="en-US" sz="1400" b="1" dirty="0">
              <a:latin typeface="+mj-lt"/>
            </a:endParaRPr>
          </a:p>
        </p:txBody>
      </p:sp>
      <p:pic>
        <p:nvPicPr>
          <p:cNvPr id="9" name="Image 8"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439912" y="5949280"/>
            <a:ext cx="1179760" cy="839824"/>
          </a:xfrm>
          <a:prstGeom prst="rect">
            <a:avLst/>
          </a:prstGeom>
          <a:noFill/>
          <a:ln>
            <a:noFill/>
          </a:ln>
        </p:spPr>
      </p:pic>
    </p:spTree>
    <p:extLst>
      <p:ext uri="{BB962C8B-B14F-4D97-AF65-F5344CB8AC3E}">
        <p14:creationId xmlns:p14="http://schemas.microsoft.com/office/powerpoint/2010/main" val="867681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7632848" cy="6463308"/>
          </a:xfrm>
          <a:prstGeom prst="rect">
            <a:avLst/>
          </a:prstGeom>
          <a:noFill/>
        </p:spPr>
        <p:txBody>
          <a:bodyPr wrap="square" rtlCol="0">
            <a:spAutoFit/>
          </a:bodyPr>
          <a:lstStyle/>
          <a:p>
            <a:r>
              <a:rPr lang="fr-BE" b="1" dirty="0" smtClean="0">
                <a:latin typeface="Arial" panose="020B0604020202020204" pitchFamily="34" charset="0"/>
                <a:cs typeface="Arial" panose="020B0604020202020204" pitchFamily="34" charset="0"/>
              </a:rPr>
              <a:t>How do </a:t>
            </a:r>
            <a:r>
              <a:rPr lang="fr-BE" b="1" dirty="0" err="1" smtClean="0">
                <a:latin typeface="Arial" panose="020B0604020202020204" pitchFamily="34" charset="0"/>
                <a:cs typeface="Arial" panose="020B0604020202020204" pitchFamily="34" charset="0"/>
              </a:rPr>
              <a:t>we</a:t>
            </a:r>
            <a:r>
              <a:rPr lang="fr-BE" b="1" dirty="0" smtClean="0">
                <a:latin typeface="Arial" panose="020B0604020202020204" pitchFamily="34" charset="0"/>
                <a:cs typeface="Arial" panose="020B0604020202020204" pitchFamily="34" charset="0"/>
              </a:rPr>
              <a:t> </a:t>
            </a:r>
            <a:r>
              <a:rPr lang="fr-BE" b="1" dirty="0" err="1" smtClean="0">
                <a:latin typeface="Arial" panose="020B0604020202020204" pitchFamily="34" charset="0"/>
                <a:cs typeface="Arial" panose="020B0604020202020204" pitchFamily="34" charset="0"/>
              </a:rPr>
              <a:t>target</a:t>
            </a:r>
            <a:r>
              <a:rPr lang="fr-BE" b="1" dirty="0" smtClean="0">
                <a:latin typeface="Arial" panose="020B0604020202020204" pitchFamily="34" charset="0"/>
                <a:cs typeface="Arial" panose="020B0604020202020204" pitchFamily="34" charset="0"/>
              </a:rPr>
              <a:t> </a:t>
            </a:r>
            <a:r>
              <a:rPr lang="fr-BE" b="1" dirty="0" err="1" smtClean="0">
                <a:latin typeface="Arial" panose="020B0604020202020204" pitchFamily="34" charset="0"/>
                <a:cs typeface="Arial" panose="020B0604020202020204" pitchFamily="34" charset="0"/>
              </a:rPr>
              <a:t>normally</a:t>
            </a:r>
            <a:r>
              <a:rPr lang="fr-BE" b="1" dirty="0" smtClean="0">
                <a:latin typeface="Arial" panose="020B0604020202020204" pitchFamily="34" charset="0"/>
                <a:cs typeface="Arial" panose="020B0604020202020204" pitchFamily="34" charset="0"/>
              </a:rPr>
              <a:t> the </a:t>
            </a:r>
            <a:r>
              <a:rPr lang="fr-BE" b="1" dirty="0" err="1" smtClean="0">
                <a:latin typeface="Arial" panose="020B0604020202020204" pitchFamily="34" charset="0"/>
                <a:cs typeface="Arial" panose="020B0604020202020204" pitchFamily="34" charset="0"/>
              </a:rPr>
              <a:t>different</a:t>
            </a:r>
            <a:r>
              <a:rPr lang="fr-BE" b="1" dirty="0" smtClean="0">
                <a:latin typeface="Arial" panose="020B0604020202020204" pitchFamily="34" charset="0"/>
                <a:cs typeface="Arial" panose="020B0604020202020204" pitchFamily="34" charset="0"/>
              </a:rPr>
              <a:t> groups of population in HI </a:t>
            </a:r>
            <a:r>
              <a:rPr lang="fr-BE" b="1" dirty="0" err="1" smtClean="0">
                <a:latin typeface="Arial" panose="020B0604020202020204" pitchFamily="34" charset="0"/>
                <a:cs typeface="Arial" panose="020B0604020202020204" pitchFamily="34" charset="0"/>
              </a:rPr>
              <a:t>projects</a:t>
            </a:r>
            <a:r>
              <a:rPr lang="fr-BE"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b="1" dirty="0" smtClean="0"/>
              <a:t>Rehabilitation:</a:t>
            </a:r>
          </a:p>
          <a:p>
            <a:pPr marL="742950" lvl="1" indent="-285750" algn="just">
              <a:buFont typeface="Arial" panose="020B0604020202020204" pitchFamily="34" charset="0"/>
              <a:buChar char="•"/>
            </a:pPr>
            <a:r>
              <a:rPr lang="fr-BE" dirty="0" err="1" smtClean="0"/>
              <a:t>Often</a:t>
            </a:r>
            <a:r>
              <a:rPr lang="fr-BE" dirty="0" smtClean="0"/>
              <a:t> are the </a:t>
            </a:r>
            <a:r>
              <a:rPr lang="fr-BE" dirty="0" err="1" smtClean="0"/>
              <a:t>different</a:t>
            </a:r>
            <a:r>
              <a:rPr lang="fr-BE" dirty="0" smtClean="0"/>
              <a:t> types of </a:t>
            </a:r>
            <a:r>
              <a:rPr lang="fr-BE" dirty="0" err="1" smtClean="0"/>
              <a:t>disabilities</a:t>
            </a:r>
            <a:r>
              <a:rPr lang="fr-BE" dirty="0" smtClean="0"/>
              <a:t> not </a:t>
            </a:r>
            <a:r>
              <a:rPr lang="fr-BE" dirty="0" err="1" smtClean="0"/>
              <a:t>diagnosed</a:t>
            </a:r>
            <a:r>
              <a:rPr lang="fr-BE" dirty="0" smtClean="0"/>
              <a:t> </a:t>
            </a:r>
            <a:r>
              <a:rPr lang="fr-BE" dirty="0" err="1" smtClean="0"/>
              <a:t>before</a:t>
            </a:r>
            <a:r>
              <a:rPr lang="fr-BE" dirty="0" smtClean="0"/>
              <a:t> the </a:t>
            </a:r>
            <a:r>
              <a:rPr lang="fr-BE" dirty="0" err="1" smtClean="0"/>
              <a:t>age</a:t>
            </a:r>
            <a:r>
              <a:rPr lang="fr-BE" dirty="0" smtClean="0"/>
              <a:t> of 2:  no </a:t>
            </a:r>
            <a:r>
              <a:rPr lang="fr-BE" dirty="0" err="1" smtClean="0"/>
              <a:t>treatment</a:t>
            </a:r>
            <a:r>
              <a:rPr lang="fr-BE" dirty="0" smtClean="0"/>
              <a:t> of </a:t>
            </a:r>
            <a:r>
              <a:rPr lang="fr-BE" dirty="0" err="1" smtClean="0"/>
              <a:t>rehabilitation</a:t>
            </a:r>
            <a:r>
              <a:rPr lang="fr-BE" dirty="0" smtClean="0"/>
              <a:t>,  a </a:t>
            </a:r>
            <a:r>
              <a:rPr lang="fr-BE" dirty="0" err="1" smtClean="0"/>
              <a:t>lost</a:t>
            </a:r>
            <a:r>
              <a:rPr lang="fr-BE" dirty="0" smtClean="0"/>
              <a:t> </a:t>
            </a:r>
            <a:r>
              <a:rPr lang="fr-BE" dirty="0" err="1" smtClean="0"/>
              <a:t>opportunity</a:t>
            </a:r>
            <a:r>
              <a:rPr lang="fr-BE" dirty="0" smtClean="0"/>
              <a:t>.</a:t>
            </a:r>
          </a:p>
          <a:p>
            <a:pPr marL="742950" lvl="1" indent="-285750" algn="just">
              <a:buFont typeface="Arial" panose="020B0604020202020204" pitchFamily="34" charset="0"/>
              <a:buChar char="•"/>
            </a:pPr>
            <a:r>
              <a:rPr lang="fr-BE" dirty="0" smtClean="0"/>
              <a:t>Rehabilitation interventions:  </a:t>
            </a:r>
            <a:r>
              <a:rPr lang="fr-BE" dirty="0" err="1" smtClean="0"/>
              <a:t>consider</a:t>
            </a:r>
            <a:r>
              <a:rPr lang="fr-BE" dirty="0" smtClean="0"/>
              <a:t> the </a:t>
            </a:r>
            <a:r>
              <a:rPr lang="fr-BE" dirty="0" err="1" smtClean="0"/>
              <a:t>specifics</a:t>
            </a:r>
            <a:r>
              <a:rPr lang="fr-BE" dirty="0" smtClean="0"/>
              <a:t> of </a:t>
            </a:r>
            <a:r>
              <a:rPr lang="fr-BE" dirty="0" err="1" smtClean="0"/>
              <a:t>development</a:t>
            </a:r>
            <a:endParaRPr lang="fr-BE" dirty="0" smtClean="0"/>
          </a:p>
          <a:p>
            <a:pPr marL="1200150" lvl="2" indent="-285750" algn="just">
              <a:buFont typeface="Arial" panose="020B0604020202020204" pitchFamily="34" charset="0"/>
              <a:buChar char="•"/>
            </a:pPr>
            <a:r>
              <a:rPr lang="fr-BE" dirty="0" err="1" smtClean="0"/>
              <a:t>Globaly</a:t>
            </a:r>
            <a:r>
              <a:rPr lang="fr-BE" dirty="0" smtClean="0"/>
              <a:t> (all areas of </a:t>
            </a:r>
            <a:r>
              <a:rPr lang="fr-BE" dirty="0" err="1" smtClean="0"/>
              <a:t>development</a:t>
            </a:r>
            <a:r>
              <a:rPr lang="fr-BE" dirty="0" smtClean="0"/>
              <a:t>, not </a:t>
            </a:r>
            <a:r>
              <a:rPr lang="fr-BE" dirty="0" err="1" smtClean="0"/>
              <a:t>just</a:t>
            </a:r>
            <a:r>
              <a:rPr lang="fr-BE" dirty="0" smtClean="0"/>
              <a:t> </a:t>
            </a:r>
            <a:r>
              <a:rPr lang="fr-BE" dirty="0" err="1" smtClean="0"/>
              <a:t>motor</a:t>
            </a:r>
            <a:r>
              <a:rPr lang="fr-BE" dirty="0" smtClean="0"/>
              <a:t>)</a:t>
            </a:r>
          </a:p>
          <a:p>
            <a:pPr marL="1200150" lvl="2" indent="-285750" algn="just">
              <a:buFont typeface="Arial" panose="020B0604020202020204" pitchFamily="34" charset="0"/>
              <a:buChar char="•"/>
            </a:pPr>
            <a:r>
              <a:rPr lang="fr-BE" dirty="0" smtClean="0"/>
              <a:t>The </a:t>
            </a:r>
            <a:r>
              <a:rPr lang="fr-BE" dirty="0" err="1"/>
              <a:t>p</a:t>
            </a:r>
            <a:r>
              <a:rPr lang="fr-BE" dirty="0" err="1" smtClean="0"/>
              <a:t>riority</a:t>
            </a:r>
            <a:r>
              <a:rPr lang="fr-BE" dirty="0" smtClean="0"/>
              <a:t> </a:t>
            </a:r>
            <a:r>
              <a:rPr lang="fr-BE" dirty="0" err="1" smtClean="0"/>
              <a:t>is</a:t>
            </a:r>
            <a:r>
              <a:rPr lang="fr-BE" dirty="0" smtClean="0"/>
              <a:t> to train the parents</a:t>
            </a:r>
          </a:p>
          <a:p>
            <a:pPr marL="1200150" lvl="2" indent="-285750" algn="just">
              <a:buFont typeface="Arial" panose="020B0604020202020204" pitchFamily="34" charset="0"/>
              <a:buChar char="•"/>
            </a:pPr>
            <a:r>
              <a:rPr lang="fr-BE" dirty="0" smtClean="0"/>
              <a:t>Interventions at home </a:t>
            </a:r>
            <a:r>
              <a:rPr lang="fr-BE" dirty="0" err="1" smtClean="0"/>
              <a:t>level</a:t>
            </a:r>
            <a:r>
              <a:rPr lang="fr-BE" dirty="0" smtClean="0"/>
              <a:t>, </a:t>
            </a:r>
            <a:r>
              <a:rPr lang="fr-BE" dirty="0" err="1" smtClean="0"/>
              <a:t>based</a:t>
            </a:r>
            <a:r>
              <a:rPr lang="fr-BE" dirty="0" smtClean="0"/>
              <a:t> on </a:t>
            </a:r>
            <a:r>
              <a:rPr lang="fr-BE" dirty="0" err="1" smtClean="0"/>
              <a:t>toys</a:t>
            </a:r>
            <a:r>
              <a:rPr lang="fr-BE" dirty="0" smtClean="0"/>
              <a:t> and interactions </a:t>
            </a:r>
            <a:r>
              <a:rPr lang="fr-BE" dirty="0" err="1" smtClean="0"/>
              <a:t>with</a:t>
            </a:r>
            <a:r>
              <a:rPr lang="fr-BE" dirty="0" smtClean="0"/>
              <a:t> the parents, care-</a:t>
            </a:r>
            <a:r>
              <a:rPr lang="fr-BE" dirty="0" err="1" smtClean="0"/>
              <a:t>givers</a:t>
            </a:r>
            <a:endParaRPr lang="fr-BE" dirty="0" smtClean="0"/>
          </a:p>
          <a:p>
            <a:pPr marL="285750" indent="-285750" algn="just">
              <a:buFont typeface="Arial" panose="020B0604020202020204" pitchFamily="34" charset="0"/>
              <a:buChar char="•"/>
            </a:pPr>
            <a:r>
              <a:rPr lang="fr-BE" b="1" dirty="0" smtClean="0"/>
              <a:t>MCH:</a:t>
            </a:r>
          </a:p>
          <a:p>
            <a:pPr marL="742950" lvl="1" indent="-285750" algn="just">
              <a:buFont typeface="Arial" panose="020B0604020202020204" pitchFamily="34" charset="0"/>
              <a:buChar char="•"/>
            </a:pPr>
            <a:r>
              <a:rPr lang="fr-BE" dirty="0" err="1" smtClean="0"/>
              <a:t>Early</a:t>
            </a:r>
            <a:r>
              <a:rPr lang="fr-BE" dirty="0"/>
              <a:t> </a:t>
            </a:r>
            <a:r>
              <a:rPr lang="fr-BE" dirty="0" err="1" smtClean="0"/>
              <a:t>detection</a:t>
            </a:r>
            <a:r>
              <a:rPr lang="fr-BE" dirty="0" smtClean="0"/>
              <a:t>: and </a:t>
            </a:r>
            <a:r>
              <a:rPr lang="fr-BE" dirty="0" err="1" smtClean="0"/>
              <a:t>after</a:t>
            </a:r>
            <a:r>
              <a:rPr lang="fr-BE" dirty="0" smtClean="0"/>
              <a:t>? </a:t>
            </a:r>
            <a:r>
              <a:rPr lang="fr-BE" dirty="0" err="1" smtClean="0"/>
              <a:t>We</a:t>
            </a:r>
            <a:r>
              <a:rPr lang="fr-BE" dirty="0" smtClean="0"/>
              <a:t> talk about </a:t>
            </a:r>
            <a:r>
              <a:rPr lang="fr-BE" dirty="0" err="1" smtClean="0"/>
              <a:t>community</a:t>
            </a:r>
            <a:r>
              <a:rPr lang="fr-BE" dirty="0"/>
              <a:t> </a:t>
            </a:r>
            <a:r>
              <a:rPr lang="fr-BE" dirty="0" err="1" smtClean="0"/>
              <a:t>spaces</a:t>
            </a:r>
            <a:r>
              <a:rPr lang="fr-BE" dirty="0" smtClean="0"/>
              <a:t> for  stimulation </a:t>
            </a:r>
            <a:r>
              <a:rPr lang="fr-BE" dirty="0" err="1" smtClean="0"/>
              <a:t>activities</a:t>
            </a:r>
            <a:r>
              <a:rPr lang="fr-BE" dirty="0" smtClean="0"/>
              <a:t> and psychosocial support to parents but </a:t>
            </a:r>
            <a:r>
              <a:rPr lang="fr-BE" dirty="0" err="1" smtClean="0"/>
              <a:t>we</a:t>
            </a:r>
            <a:r>
              <a:rPr lang="fr-BE" dirty="0" smtClean="0"/>
              <a:t> do not propose a </a:t>
            </a:r>
            <a:r>
              <a:rPr lang="fr-BE" dirty="0" err="1" smtClean="0"/>
              <a:t>defined</a:t>
            </a:r>
            <a:r>
              <a:rPr lang="fr-BE" dirty="0" smtClean="0"/>
              <a:t> content for </a:t>
            </a:r>
            <a:r>
              <a:rPr lang="fr-BE" dirty="0" err="1" smtClean="0"/>
              <a:t>such</a:t>
            </a:r>
            <a:r>
              <a:rPr lang="fr-BE" dirty="0" smtClean="0"/>
              <a:t> </a:t>
            </a:r>
            <a:r>
              <a:rPr lang="fr-BE" dirty="0" err="1" smtClean="0"/>
              <a:t>activities</a:t>
            </a:r>
            <a:endParaRPr lang="fr-BE" dirty="0" smtClean="0"/>
          </a:p>
          <a:p>
            <a:pPr lvl="1" algn="just"/>
            <a:endParaRPr lang="fr-BE" dirty="0"/>
          </a:p>
          <a:p>
            <a:pPr marL="285750" indent="-285750" algn="just">
              <a:buFont typeface="Arial" panose="020B0604020202020204" pitchFamily="34" charset="0"/>
              <a:buChar char="•"/>
            </a:pPr>
            <a:r>
              <a:rPr lang="fr-BE" b="1" dirty="0" smtClean="0"/>
              <a:t>Inclusive Education:</a:t>
            </a:r>
          </a:p>
          <a:p>
            <a:pPr marL="742950" lvl="1" indent="-285750" algn="just">
              <a:buFont typeface="Arial" panose="020B0604020202020204" pitchFamily="34" charset="0"/>
              <a:buChar char="•"/>
            </a:pPr>
            <a:r>
              <a:rPr lang="fr-BE" dirty="0" smtClean="0"/>
              <a:t>The </a:t>
            </a:r>
            <a:r>
              <a:rPr lang="fr-BE" dirty="0" err="1" smtClean="0"/>
              <a:t>children</a:t>
            </a:r>
            <a:r>
              <a:rPr lang="fr-BE" dirty="0" smtClean="0"/>
              <a:t> not </a:t>
            </a:r>
            <a:r>
              <a:rPr lang="fr-BE" dirty="0" err="1" smtClean="0"/>
              <a:t>yet</a:t>
            </a:r>
            <a:r>
              <a:rPr lang="fr-BE" dirty="0" smtClean="0"/>
              <a:t> in </a:t>
            </a:r>
            <a:r>
              <a:rPr lang="fr-BE" dirty="0" err="1" smtClean="0"/>
              <a:t>school</a:t>
            </a:r>
            <a:r>
              <a:rPr lang="fr-BE" dirty="0" smtClean="0"/>
              <a:t> </a:t>
            </a:r>
            <a:r>
              <a:rPr lang="fr-BE" dirty="0" err="1" smtClean="0"/>
              <a:t>age</a:t>
            </a:r>
            <a:r>
              <a:rPr lang="fr-BE" dirty="0" smtClean="0"/>
              <a:t>: </a:t>
            </a:r>
            <a:r>
              <a:rPr lang="fr-BE" dirty="0"/>
              <a:t> </a:t>
            </a:r>
            <a:r>
              <a:rPr lang="fr-BE" dirty="0" smtClean="0"/>
              <a:t>but </a:t>
            </a:r>
            <a:r>
              <a:rPr lang="fr-BE" dirty="0" err="1" smtClean="0"/>
              <a:t>there</a:t>
            </a:r>
            <a:r>
              <a:rPr lang="fr-BE" dirty="0" smtClean="0"/>
              <a:t> </a:t>
            </a:r>
            <a:r>
              <a:rPr lang="fr-BE" dirty="0" err="1" smtClean="0"/>
              <a:t>is</a:t>
            </a:r>
            <a:r>
              <a:rPr lang="fr-BE" dirty="0" smtClean="0"/>
              <a:t> no </a:t>
            </a:r>
            <a:r>
              <a:rPr lang="fr-BE" dirty="0" err="1" smtClean="0"/>
              <a:t>work</a:t>
            </a:r>
            <a:r>
              <a:rPr lang="fr-BE" dirty="0" smtClean="0"/>
              <a:t> </a:t>
            </a:r>
            <a:r>
              <a:rPr lang="fr-BE" dirty="0" err="1" smtClean="0"/>
              <a:t>done</a:t>
            </a:r>
            <a:r>
              <a:rPr lang="fr-BE" dirty="0" smtClean="0"/>
              <a:t> to </a:t>
            </a:r>
            <a:r>
              <a:rPr lang="fr-BE" dirty="0" err="1" smtClean="0"/>
              <a:t>prepare</a:t>
            </a:r>
            <a:r>
              <a:rPr lang="fr-BE" dirty="0" smtClean="0"/>
              <a:t> for </a:t>
            </a:r>
            <a:r>
              <a:rPr lang="fr-BE" dirty="0" err="1" smtClean="0"/>
              <a:t>school</a:t>
            </a:r>
            <a:r>
              <a:rPr lang="fr-BE" dirty="0" smtClean="0"/>
              <a:t> (stimulation and </a:t>
            </a:r>
            <a:r>
              <a:rPr lang="fr-BE" dirty="0" err="1" smtClean="0"/>
              <a:t>then</a:t>
            </a:r>
            <a:r>
              <a:rPr lang="fr-BE" dirty="0" smtClean="0"/>
              <a:t> « </a:t>
            </a:r>
            <a:r>
              <a:rPr lang="fr-BE" dirty="0" err="1" smtClean="0"/>
              <a:t>school</a:t>
            </a:r>
            <a:r>
              <a:rPr lang="fr-BE" dirty="0" smtClean="0"/>
              <a:t> </a:t>
            </a:r>
            <a:r>
              <a:rPr lang="fr-BE" dirty="0" err="1" smtClean="0"/>
              <a:t>readiness</a:t>
            </a:r>
            <a:r>
              <a:rPr lang="fr-BE" dirty="0" smtClean="0"/>
              <a:t> » </a:t>
            </a:r>
            <a:r>
              <a:rPr lang="fr-BE" dirty="0" err="1" smtClean="0"/>
              <a:t>from</a:t>
            </a:r>
            <a:r>
              <a:rPr lang="fr-BE" dirty="0" smtClean="0"/>
              <a:t> the </a:t>
            </a:r>
            <a:r>
              <a:rPr lang="fr-BE" dirty="0" err="1" smtClean="0"/>
              <a:t>age</a:t>
            </a:r>
            <a:r>
              <a:rPr lang="fr-BE" dirty="0" smtClean="0"/>
              <a:t> of 3 </a:t>
            </a:r>
            <a:r>
              <a:rPr lang="fr-BE" dirty="0" err="1" smtClean="0"/>
              <a:t>years</a:t>
            </a:r>
            <a:r>
              <a:rPr lang="fr-BE" dirty="0" smtClean="0"/>
              <a:t>), at </a:t>
            </a:r>
            <a:r>
              <a:rPr lang="fr-BE" dirty="0" err="1" smtClean="0"/>
              <a:t>school</a:t>
            </a:r>
            <a:r>
              <a:rPr lang="fr-BE" dirty="0" smtClean="0"/>
              <a:t> </a:t>
            </a:r>
            <a:r>
              <a:rPr lang="fr-BE" dirty="0" err="1" smtClean="0"/>
              <a:t>age</a:t>
            </a:r>
            <a:r>
              <a:rPr lang="fr-BE" dirty="0" smtClean="0"/>
              <a:t> more </a:t>
            </a:r>
            <a:r>
              <a:rPr lang="fr-BE" dirty="0" err="1" smtClean="0"/>
              <a:t>difficult</a:t>
            </a:r>
            <a:r>
              <a:rPr lang="fr-BE" dirty="0" smtClean="0"/>
              <a:t> to </a:t>
            </a:r>
            <a:r>
              <a:rPr lang="fr-BE" dirty="0" err="1" smtClean="0"/>
              <a:t>integrate</a:t>
            </a:r>
            <a:r>
              <a:rPr lang="fr-BE" dirty="0" smtClean="0"/>
              <a:t> </a:t>
            </a:r>
            <a:r>
              <a:rPr lang="fr-BE" dirty="0" err="1" smtClean="0"/>
              <a:t>these</a:t>
            </a:r>
            <a:r>
              <a:rPr lang="fr-BE" dirty="0" smtClean="0"/>
              <a:t> </a:t>
            </a:r>
            <a:r>
              <a:rPr lang="fr-BE" dirty="0" err="1" smtClean="0"/>
              <a:t>children</a:t>
            </a:r>
            <a:r>
              <a:rPr lang="fr-BE" dirty="0" smtClean="0"/>
              <a:t> …</a:t>
            </a:r>
          </a:p>
          <a:p>
            <a:pPr marL="742950" lvl="1" indent="-285750">
              <a:buFont typeface="Arial" panose="020B0604020202020204" pitchFamily="34" charset="0"/>
              <a:buChar char="•"/>
            </a:pPr>
            <a:endParaRPr lang="fr-BE" dirty="0" smtClean="0"/>
          </a:p>
          <a:p>
            <a:pPr lvl="1"/>
            <a:endParaRPr lang="en-GB" dirty="0"/>
          </a:p>
        </p:txBody>
      </p:sp>
      <p:sp>
        <p:nvSpPr>
          <p:cNvPr id="3" name="Oval 2"/>
          <p:cNvSpPr/>
          <p:nvPr/>
        </p:nvSpPr>
        <p:spPr>
          <a:xfrm>
            <a:off x="8028384" y="2564904"/>
            <a:ext cx="1115616" cy="100492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1"/>
                </a:solidFill>
              </a:rPr>
              <a:t>Triple </a:t>
            </a:r>
            <a:r>
              <a:rPr lang="fr-BE" dirty="0" err="1" smtClean="0">
                <a:solidFill>
                  <a:schemeClr val="tx1"/>
                </a:solidFill>
              </a:rPr>
              <a:t>twin-track</a:t>
            </a:r>
            <a:endParaRPr lang="en-GB" dirty="0">
              <a:solidFill>
                <a:schemeClr val="tx1"/>
              </a:solidFill>
            </a:endParaRPr>
          </a:p>
        </p:txBody>
      </p:sp>
      <p:pic>
        <p:nvPicPr>
          <p:cNvPr id="4" name="Image 3"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165304"/>
            <a:ext cx="1008112" cy="576064"/>
          </a:xfrm>
          <a:prstGeom prst="rect">
            <a:avLst/>
          </a:prstGeom>
          <a:noFill/>
          <a:ln>
            <a:noFill/>
          </a:ln>
        </p:spPr>
      </p:pic>
    </p:spTree>
    <p:extLst>
      <p:ext uri="{BB962C8B-B14F-4D97-AF65-F5344CB8AC3E}">
        <p14:creationId xmlns:p14="http://schemas.microsoft.com/office/powerpoint/2010/main" val="1306376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620688"/>
            <a:ext cx="6768752" cy="369332"/>
          </a:xfrm>
          <a:prstGeom prst="rect">
            <a:avLst/>
          </a:prstGeom>
          <a:noFill/>
        </p:spPr>
        <p:txBody>
          <a:bodyPr wrap="square" rtlCol="0">
            <a:spAutoFit/>
          </a:bodyPr>
          <a:lstStyle/>
          <a:p>
            <a:pPr algn="ctr"/>
            <a:r>
              <a:rPr lang="fr-BE" dirty="0" smtClean="0">
                <a:latin typeface="Arial Rounded MT Bold" panose="020F0704030504030204" pitchFamily="34" charset="0"/>
              </a:rPr>
              <a:t>Travailler en ECD: inter-domaines</a:t>
            </a:r>
            <a:endParaRPr lang="en-GB" dirty="0">
              <a:latin typeface="Arial Rounded MT Bold" panose="020F0704030504030204" pitchFamily="34" charset="0"/>
            </a:endParaRPr>
          </a:p>
        </p:txBody>
      </p:sp>
      <p:graphicFrame>
        <p:nvGraphicFramePr>
          <p:cNvPr id="5" name="Diagram 4"/>
          <p:cNvGraphicFramePr/>
          <p:nvPr>
            <p:extLst>
              <p:ext uri="{D42A27DB-BD31-4B8C-83A1-F6EECF244321}">
                <p14:modId xmlns:p14="http://schemas.microsoft.com/office/powerpoint/2010/main" val="2680822927"/>
              </p:ext>
            </p:extLst>
          </p:nvPr>
        </p:nvGraphicFramePr>
        <p:xfrm>
          <a:off x="1379984"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752667" y="4077072"/>
            <a:ext cx="1296144" cy="954107"/>
          </a:xfrm>
          <a:prstGeom prst="rect">
            <a:avLst/>
          </a:prstGeom>
          <a:noFill/>
        </p:spPr>
        <p:txBody>
          <a:bodyPr wrap="square" rtlCol="0">
            <a:spAutoFit/>
          </a:bodyPr>
          <a:lstStyle/>
          <a:p>
            <a:r>
              <a:rPr lang="fr-BE" sz="1400" dirty="0" smtClean="0">
                <a:latin typeface="Arial Rounded MT Bold" panose="020F0704030504030204" pitchFamily="34" charset="0"/>
              </a:rPr>
              <a:t>Mental </a:t>
            </a:r>
            <a:r>
              <a:rPr lang="fr-BE" sz="1400" dirty="0" err="1" smtClean="0">
                <a:latin typeface="Arial Rounded MT Bold" panose="020F0704030504030204" pitchFamily="34" charset="0"/>
              </a:rPr>
              <a:t>health</a:t>
            </a:r>
            <a:r>
              <a:rPr lang="fr-BE" sz="1400" dirty="0" smtClean="0">
                <a:latin typeface="Arial Rounded MT Bold" panose="020F0704030504030204" pitchFamily="34" charset="0"/>
              </a:rPr>
              <a:t>/protection: support of </a:t>
            </a:r>
            <a:r>
              <a:rPr lang="fr-BE" sz="1400" dirty="0" err="1" smtClean="0">
                <a:latin typeface="Arial Rounded MT Bold" panose="020F0704030504030204" pitchFamily="34" charset="0"/>
              </a:rPr>
              <a:t>families</a:t>
            </a:r>
            <a:endParaRPr lang="en-GB" sz="1400" dirty="0">
              <a:latin typeface="Arial Rounded MT Bold" panose="020F0704030504030204" pitchFamily="34" charset="0"/>
            </a:endParaRPr>
          </a:p>
        </p:txBody>
      </p:sp>
    </p:spTree>
    <p:extLst>
      <p:ext uri="{BB962C8B-B14F-4D97-AF65-F5344CB8AC3E}">
        <p14:creationId xmlns:p14="http://schemas.microsoft.com/office/powerpoint/2010/main" val="3837652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is stimulation?</a:t>
            </a:r>
            <a:endParaRPr lang="fr-FR" dirty="0"/>
          </a:p>
        </p:txBody>
      </p:sp>
      <p:sp>
        <p:nvSpPr>
          <p:cNvPr id="3" name="Espace réservé du contenu 2"/>
          <p:cNvSpPr>
            <a:spLocks noGrp="1"/>
          </p:cNvSpPr>
          <p:nvPr>
            <p:ph idx="1"/>
          </p:nvPr>
        </p:nvSpPr>
        <p:spPr/>
        <p:txBody>
          <a:bodyPr>
            <a:normAutofit fontScale="92500" lnSpcReduction="10000"/>
          </a:bodyPr>
          <a:lstStyle/>
          <a:p>
            <a:r>
              <a:rPr lang="en-US" sz="2400" dirty="0"/>
              <a:t>A</a:t>
            </a:r>
            <a:r>
              <a:rPr lang="en-US" sz="2400" dirty="0" smtClean="0"/>
              <a:t>ctions </a:t>
            </a:r>
            <a:r>
              <a:rPr lang="en-US" sz="2400" dirty="0"/>
              <a:t>intended to </a:t>
            </a:r>
            <a:r>
              <a:rPr lang="en-US" sz="2400" dirty="0">
                <a:solidFill>
                  <a:srgbClr val="FF0000"/>
                </a:solidFill>
              </a:rPr>
              <a:t>facilitate the progression </a:t>
            </a:r>
            <a:r>
              <a:rPr lang="en-US" sz="2400" dirty="0"/>
              <a:t>of the child towards the </a:t>
            </a:r>
            <a:r>
              <a:rPr lang="en-US" sz="2400" dirty="0">
                <a:solidFill>
                  <a:srgbClr val="FF0000"/>
                </a:solidFill>
              </a:rPr>
              <a:t>next step </a:t>
            </a:r>
            <a:r>
              <a:rPr lang="en-US" sz="2400" dirty="0"/>
              <a:t>of </a:t>
            </a:r>
            <a:r>
              <a:rPr lang="en-US" sz="2400" dirty="0" smtClean="0"/>
              <a:t>development: should  target a specific skill</a:t>
            </a:r>
            <a:endParaRPr lang="en-US" sz="2400" dirty="0"/>
          </a:p>
          <a:p>
            <a:pPr marL="0" indent="0">
              <a:buNone/>
            </a:pPr>
            <a:endParaRPr lang="en-US" sz="2400" dirty="0"/>
          </a:p>
          <a:p>
            <a:r>
              <a:rPr lang="en-US" sz="2400" dirty="0"/>
              <a:t>Stimulation </a:t>
            </a:r>
            <a:r>
              <a:rPr lang="en-US" sz="2400" dirty="0">
                <a:solidFill>
                  <a:srgbClr val="FF0000"/>
                </a:solidFill>
              </a:rPr>
              <a:t>provided daily during normal routines </a:t>
            </a:r>
            <a:r>
              <a:rPr lang="en-US" sz="2400" dirty="0"/>
              <a:t>by parents or caregivers has proved to be more effective than specialized </a:t>
            </a:r>
            <a:r>
              <a:rPr lang="en-US" sz="2400" dirty="0" smtClean="0"/>
              <a:t>interventions</a:t>
            </a:r>
          </a:p>
          <a:p>
            <a:pPr marL="0" indent="0">
              <a:buNone/>
            </a:pPr>
            <a:endParaRPr lang="en-US" sz="2400" dirty="0"/>
          </a:p>
          <a:p>
            <a:r>
              <a:rPr lang="en-US" sz="2400" dirty="0" smtClean="0">
                <a:solidFill>
                  <a:srgbClr val="FF0000"/>
                </a:solidFill>
              </a:rPr>
              <a:t>Examples </a:t>
            </a:r>
            <a:r>
              <a:rPr lang="en-US" sz="2400" dirty="0" smtClean="0"/>
              <a:t>of daily routines: bathing </a:t>
            </a:r>
            <a:r>
              <a:rPr lang="en-US" sz="2400" dirty="0"/>
              <a:t>the child, </a:t>
            </a:r>
            <a:r>
              <a:rPr lang="en-US" sz="2400" dirty="0" smtClean="0"/>
              <a:t>preparing food, </a:t>
            </a:r>
            <a:r>
              <a:rPr lang="en-US" sz="2400" dirty="0"/>
              <a:t>going outside for a </a:t>
            </a:r>
            <a:r>
              <a:rPr lang="en-US" sz="2400" dirty="0" smtClean="0"/>
              <a:t>walk, playing </a:t>
            </a:r>
          </a:p>
          <a:p>
            <a:endParaRPr lang="en-US" sz="2400" dirty="0"/>
          </a:p>
          <a:p>
            <a:r>
              <a:rPr lang="en-US" sz="2400" dirty="0" smtClean="0"/>
              <a:t>They are effective because they </a:t>
            </a:r>
            <a:r>
              <a:rPr lang="en-US" sz="2400" dirty="0"/>
              <a:t>are predictable and functional for both the child and the </a:t>
            </a:r>
            <a:r>
              <a:rPr lang="en-US" sz="2400" dirty="0" smtClean="0"/>
              <a:t>parents/caregivers</a:t>
            </a:r>
            <a:r>
              <a:rPr lang="fr-FR" sz="2400" dirty="0"/>
              <a:t> </a:t>
            </a:r>
            <a:r>
              <a:rPr lang="fr-FR" sz="2400" dirty="0" smtClean="0"/>
              <a:t>and  </a:t>
            </a:r>
            <a:r>
              <a:rPr lang="en-US" sz="2400" dirty="0" smtClean="0"/>
              <a:t>they </a:t>
            </a:r>
            <a:r>
              <a:rPr lang="en-US" sz="2400" dirty="0"/>
              <a:t>occur many times during the day, everyday</a:t>
            </a:r>
            <a:endParaRPr lang="fr-FR" sz="2400" dirty="0"/>
          </a:p>
          <a:p>
            <a:endParaRPr lang="fr-FR" sz="2000" dirty="0"/>
          </a:p>
        </p:txBody>
      </p:sp>
      <p:pic>
        <p:nvPicPr>
          <p:cNvPr id="4" name="Image 3" descr="Le logo Humanité et Inclusion représente une main ou un sourire, construit avec les initiales H et I." title="Logo Humanité et Inclusion"/>
          <p:cNvPicPr/>
          <p:nvPr/>
        </p:nvPicPr>
        <p:blipFill>
          <a:blip r:embed="rId2" cstate="print">
            <a:extLst>
              <a:ext uri="{28A0092B-C50C-407E-A947-70E740481C1C}">
                <a14:useLocalDpi xmlns:a14="http://schemas.microsoft.com/office/drawing/2010/main" val="0"/>
              </a:ext>
            </a:extLst>
          </a:blip>
          <a:stretch>
            <a:fillRect/>
          </a:stretch>
        </p:blipFill>
        <p:spPr bwMode="auto">
          <a:xfrm>
            <a:off x="611560" y="6021288"/>
            <a:ext cx="1296144" cy="720080"/>
          </a:xfrm>
          <a:prstGeom prst="rect">
            <a:avLst/>
          </a:prstGeom>
          <a:noFill/>
          <a:ln>
            <a:noFill/>
          </a:ln>
        </p:spPr>
      </p:pic>
    </p:spTree>
    <p:extLst>
      <p:ext uri="{BB962C8B-B14F-4D97-AF65-F5344CB8AC3E}">
        <p14:creationId xmlns:p14="http://schemas.microsoft.com/office/powerpoint/2010/main" val="3962360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76875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descr="Le logo Humanité et Inclusion représente une main ou un sourire, construit avec les initiales H et I." title="Logo Humanité et Inclusion"/>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6093296"/>
            <a:ext cx="1152128" cy="695808"/>
          </a:xfrm>
          <a:prstGeom prst="rect">
            <a:avLst/>
          </a:prstGeom>
          <a:noFill/>
          <a:ln>
            <a:noFill/>
          </a:ln>
        </p:spPr>
      </p:pic>
    </p:spTree>
    <p:extLst>
      <p:ext uri="{BB962C8B-B14F-4D97-AF65-F5344CB8AC3E}">
        <p14:creationId xmlns:p14="http://schemas.microsoft.com/office/powerpoint/2010/main" val="2012433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2872</Words>
  <Application>Microsoft Office PowerPoint</Application>
  <PresentationFormat>Affichage à l'écran (4:3)</PresentationFormat>
  <Paragraphs>301</Paragraphs>
  <Slides>34</Slides>
  <Notes>20</Notes>
  <HiddenSlides>1</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is stimulation?</vt:lpstr>
      <vt:lpstr>Présentation PowerPoint</vt:lpstr>
      <vt:lpstr>     PROJET ESSPOIR « Les Enfants malnutris du Sahel sont Stimulés, Protégés, Orientés et Intégrés dans leur communauté devenue plus Résiliente » </vt:lpstr>
      <vt:lpstr>But what is the Blue Box?</vt:lpstr>
      <vt:lpstr>1. The training manual </vt:lpstr>
      <vt:lpstr>2. The Development journal </vt:lpstr>
      <vt:lpstr>Présentation PowerPoint</vt:lpstr>
      <vt:lpstr>Présentation PowerPoint</vt:lpstr>
      <vt:lpstr>The child and the family at the center </vt:lpstr>
      <vt:lpstr>Observation of developmental skills -example-</vt:lpstr>
      <vt:lpstr>BLUE BOX -4 STEPS</vt:lpstr>
      <vt:lpstr>3. The Activity cards </vt:lpstr>
      <vt:lpstr>Présentation PowerPoint</vt:lpstr>
      <vt:lpstr>Présentation PowerPoint</vt:lpstr>
      <vt:lpstr>Présentation PowerPoint</vt:lpstr>
      <vt:lpstr>Présentation PowerPoint</vt:lpstr>
      <vt:lpstr>Présentation PowerPoint</vt:lpstr>
      <vt:lpstr>Strengthening the different stages of development with adapted materiels and toys </vt:lpstr>
      <vt:lpstr>Présentation PowerPoint</vt:lpstr>
      <vt:lpstr>Présentation PowerPoint</vt:lpstr>
      <vt:lpstr>Présentation PowerPoint</vt:lpstr>
      <vt:lpstr>Présentation PowerPoint</vt:lpstr>
      <vt:lpstr>Présentation PowerPoint</vt:lpstr>
      <vt:lpstr>Additional support equipment</vt:lpstr>
      <vt:lpstr>Examples of materials and toys</vt:lpstr>
      <vt:lpstr>Finally…disability</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Uta PREHL</dc:creator>
  <cp:lastModifiedBy>Uta PREHL</cp:lastModifiedBy>
  <cp:revision>9</cp:revision>
  <dcterms:modified xsi:type="dcterms:W3CDTF">2018-05-09T14:30:25Z</dcterms:modified>
</cp:coreProperties>
</file>